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 id="273" r:id="rId20"/>
  </p:sldIdLst>
  <p:sldSz cx="18288000" cy="10287000"/>
  <p:notesSz cx="6858000" cy="9144000"/>
  <p:embeddedFontLst>
    <p:embeddedFont>
      <p:font typeface="Arimo Bold" panose="020B0704020202020204" pitchFamily="34" charset="0"/>
      <p:regular r:id="rId21"/>
      <p:bold r:id="rId22"/>
    </p:embeddedFont>
    <p:embeddedFont>
      <p:font typeface="Barlow" pitchFamily="2" charset="77"/>
      <p:regular r:id="rId23"/>
      <p:bold r:id="rId24"/>
      <p:italic r:id="rId25"/>
      <p:boldItalic r:id="rId26"/>
    </p:embeddedFont>
    <p:embeddedFont>
      <p:font typeface="Barlow Bold" pitchFamily="2" charset="77"/>
      <p:regular r:id="rId27"/>
      <p:bold r:id="rId28"/>
    </p:embeddedFont>
    <p:embeddedFont>
      <p:font typeface="Barlow Semi-Bold" pitchFamily="2" charset="77"/>
      <p:regular r:id="rId29"/>
      <p:bold r:id="rId30"/>
    </p:embeddedFont>
    <p:embeddedFont>
      <p:font typeface="Barlow SemiCondensed Bold" pitchFamily="2" charset="77"/>
      <p:regular r:id="rId31"/>
      <p:bold r:id="rId32"/>
    </p:embeddedFont>
    <p:embeddedFont>
      <p:font typeface="Berkshire Swash" panose="02000505000000020003" pitchFamily="2" charset="0"/>
      <p:regular r:id="rId33"/>
    </p:embeddedFont>
    <p:embeddedFont>
      <p:font typeface="Magnolia Script" panose="02000503070000020003" pitchFamily="2" charset="77"/>
      <p:regular r:id="rId34"/>
    </p:embeddedFont>
    <p:embeddedFont>
      <p:font typeface="More Sugar" pitchFamily="2" charset="0"/>
      <p:regular r:id="rId35"/>
    </p:embeddedFont>
    <p:embeddedFont>
      <p:font typeface="Nunito Sans Bold" pitchFamily="2" charset="77"/>
      <p:regular r:id="rId36"/>
      <p:bold r:id="rId37"/>
    </p:embeddedFont>
    <p:embeddedFont>
      <p:font typeface="Open Sans Bold" pitchFamily="2"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autoAdjust="0"/>
    <p:restoredTop sz="94618" autoAdjust="0"/>
  </p:normalViewPr>
  <p:slideViewPr>
    <p:cSldViewPr>
      <p:cViewPr varScale="1">
        <p:scale>
          <a:sx n="56" d="100"/>
          <a:sy n="56" d="100"/>
        </p:scale>
        <p:origin x="232" y="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74.svg"/><Relationship Id="rId7" Type="http://schemas.openxmlformats.org/officeDocument/2006/relationships/image" Target="../media/image49.svg"/><Relationship Id="rId12" Type="http://schemas.openxmlformats.org/officeDocument/2006/relationships/image" Target="../media/image1.png"/><Relationship Id="rId17" Type="http://schemas.openxmlformats.org/officeDocument/2006/relationships/image" Target="../media/image10.svg"/><Relationship Id="rId2" Type="http://schemas.openxmlformats.org/officeDocument/2006/relationships/image" Target="../media/image73.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8.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24.png"/><Relationship Id="rId9" Type="http://schemas.openxmlformats.org/officeDocument/2006/relationships/image" Target="../media/image76.svg"/><Relationship Id="rId1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74.svg"/><Relationship Id="rId7" Type="http://schemas.openxmlformats.org/officeDocument/2006/relationships/image" Target="../media/image49.svg"/><Relationship Id="rId12" Type="http://schemas.openxmlformats.org/officeDocument/2006/relationships/image" Target="../media/image1.png"/><Relationship Id="rId17" Type="http://schemas.openxmlformats.org/officeDocument/2006/relationships/image" Target="../media/image10.svg"/><Relationship Id="rId2" Type="http://schemas.openxmlformats.org/officeDocument/2006/relationships/image" Target="../media/image73.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8.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24.png"/><Relationship Id="rId9" Type="http://schemas.openxmlformats.org/officeDocument/2006/relationships/image" Target="../media/image76.svg"/><Relationship Id="rId1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74.svg"/><Relationship Id="rId7" Type="http://schemas.openxmlformats.org/officeDocument/2006/relationships/image" Target="../media/image49.svg"/><Relationship Id="rId12" Type="http://schemas.openxmlformats.org/officeDocument/2006/relationships/image" Target="../media/image1.png"/><Relationship Id="rId17" Type="http://schemas.openxmlformats.org/officeDocument/2006/relationships/image" Target="../media/image10.svg"/><Relationship Id="rId2" Type="http://schemas.openxmlformats.org/officeDocument/2006/relationships/image" Target="../media/image73.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8.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24.png"/><Relationship Id="rId9" Type="http://schemas.openxmlformats.org/officeDocument/2006/relationships/image" Target="../media/image76.svg"/><Relationship Id="rId1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8.svg"/><Relationship Id="rId18" Type="http://schemas.openxmlformats.org/officeDocument/2006/relationships/image" Target="../media/image77.png"/><Relationship Id="rId3" Type="http://schemas.openxmlformats.org/officeDocument/2006/relationships/image" Target="../media/image74.svg"/><Relationship Id="rId7" Type="http://schemas.openxmlformats.org/officeDocument/2006/relationships/image" Target="../media/image76.svg"/><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image" Target="../media/image73.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2.svg"/><Relationship Id="rId5" Type="http://schemas.openxmlformats.org/officeDocument/2006/relationships/image" Target="../media/image49.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78.svg"/><Relationship Id="rId4" Type="http://schemas.openxmlformats.org/officeDocument/2006/relationships/image" Target="../media/image48.png"/><Relationship Id="rId9" Type="http://schemas.openxmlformats.org/officeDocument/2006/relationships/image" Target="../media/image31.svg"/><Relationship Id="rId1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1.png"/><Relationship Id="rId17" Type="http://schemas.openxmlformats.org/officeDocument/2006/relationships/image" Target="../media/image10.svg"/><Relationship Id="rId2" Type="http://schemas.openxmlformats.org/officeDocument/2006/relationships/image" Target="../media/image42.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31.svg"/><Relationship Id="rId5" Type="http://schemas.openxmlformats.org/officeDocument/2006/relationships/image" Target="../media/image45.svg"/><Relationship Id="rId15" Type="http://schemas.openxmlformats.org/officeDocument/2006/relationships/image" Target="../media/image8.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74.svg"/><Relationship Id="rId7" Type="http://schemas.openxmlformats.org/officeDocument/2006/relationships/image" Target="../media/image49.svg"/><Relationship Id="rId12" Type="http://schemas.openxmlformats.org/officeDocument/2006/relationships/image" Target="../media/image1.png"/><Relationship Id="rId17" Type="http://schemas.openxmlformats.org/officeDocument/2006/relationships/image" Target="../media/image10.svg"/><Relationship Id="rId2" Type="http://schemas.openxmlformats.org/officeDocument/2006/relationships/image" Target="../media/image73.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8.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24.png"/><Relationship Id="rId9" Type="http://schemas.openxmlformats.org/officeDocument/2006/relationships/image" Target="../media/image76.svg"/><Relationship Id="rId1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svg"/><Relationship Id="rId18" Type="http://schemas.openxmlformats.org/officeDocument/2006/relationships/image" Target="../media/image81.png"/><Relationship Id="rId3" Type="http://schemas.openxmlformats.org/officeDocument/2006/relationships/image" Target="../media/image2.svg"/><Relationship Id="rId21" Type="http://schemas.openxmlformats.org/officeDocument/2006/relationships/image" Target="../media/image84.svg"/><Relationship Id="rId7" Type="http://schemas.openxmlformats.org/officeDocument/2006/relationships/image" Target="../media/image39.svg"/><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image" Target="../media/image1.png"/><Relationship Id="rId16" Type="http://schemas.openxmlformats.org/officeDocument/2006/relationships/image" Target="../media/image11.png"/><Relationship Id="rId20"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31.svg"/><Relationship Id="rId5" Type="http://schemas.openxmlformats.org/officeDocument/2006/relationships/image" Target="../media/image53.svg"/><Relationship Id="rId15" Type="http://schemas.openxmlformats.org/officeDocument/2006/relationships/image" Target="../media/image10.svg"/><Relationship Id="rId23" Type="http://schemas.openxmlformats.org/officeDocument/2006/relationships/image" Target="../media/image25.svg"/><Relationship Id="rId10" Type="http://schemas.openxmlformats.org/officeDocument/2006/relationships/image" Target="../media/image30.png"/><Relationship Id="rId19" Type="http://schemas.openxmlformats.org/officeDocument/2006/relationships/image" Target="../media/image82.svg"/><Relationship Id="rId4" Type="http://schemas.openxmlformats.org/officeDocument/2006/relationships/image" Target="../media/image52.png"/><Relationship Id="rId9" Type="http://schemas.openxmlformats.org/officeDocument/2006/relationships/image" Target="../media/image80.svg"/><Relationship Id="rId14" Type="http://schemas.openxmlformats.org/officeDocument/2006/relationships/image" Target="../media/image9.png"/><Relationship Id="rId22"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74.svg"/><Relationship Id="rId7" Type="http://schemas.openxmlformats.org/officeDocument/2006/relationships/image" Target="../media/image49.svg"/><Relationship Id="rId12" Type="http://schemas.openxmlformats.org/officeDocument/2006/relationships/image" Target="../media/image1.png"/><Relationship Id="rId17" Type="http://schemas.openxmlformats.org/officeDocument/2006/relationships/image" Target="../media/image10.svg"/><Relationship Id="rId2" Type="http://schemas.openxmlformats.org/officeDocument/2006/relationships/image" Target="../media/image73.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8.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24.png"/><Relationship Id="rId9" Type="http://schemas.openxmlformats.org/officeDocument/2006/relationships/image" Target="../media/image76.svg"/><Relationship Id="rId1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52.png"/><Relationship Id="rId18" Type="http://schemas.openxmlformats.org/officeDocument/2006/relationships/image" Target="../media/image8.svg"/><Relationship Id="rId26" Type="http://schemas.openxmlformats.org/officeDocument/2006/relationships/image" Target="../media/image12.svg"/><Relationship Id="rId3" Type="http://schemas.openxmlformats.org/officeDocument/2006/relationships/image" Target="../media/image86.svg"/><Relationship Id="rId21" Type="http://schemas.openxmlformats.org/officeDocument/2006/relationships/image" Target="../media/image40.png"/><Relationship Id="rId7" Type="http://schemas.openxmlformats.org/officeDocument/2006/relationships/image" Target="../media/image67.svg"/><Relationship Id="rId12" Type="http://schemas.openxmlformats.org/officeDocument/2006/relationships/image" Target="../media/image47.svg"/><Relationship Id="rId17" Type="http://schemas.openxmlformats.org/officeDocument/2006/relationships/image" Target="../media/image7.png"/><Relationship Id="rId25" Type="http://schemas.openxmlformats.org/officeDocument/2006/relationships/image" Target="../media/image11.png"/><Relationship Id="rId2" Type="http://schemas.openxmlformats.org/officeDocument/2006/relationships/image" Target="../media/image85.png"/><Relationship Id="rId16" Type="http://schemas.openxmlformats.org/officeDocument/2006/relationships/image" Target="../media/image63.svg"/><Relationship Id="rId20" Type="http://schemas.openxmlformats.org/officeDocument/2006/relationships/image" Target="../media/image2.svg"/><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46.png"/><Relationship Id="rId24" Type="http://schemas.openxmlformats.org/officeDocument/2006/relationships/image" Target="../media/image10.svg"/><Relationship Id="rId5" Type="http://schemas.openxmlformats.org/officeDocument/2006/relationships/image" Target="../media/image65.svg"/><Relationship Id="rId15" Type="http://schemas.openxmlformats.org/officeDocument/2006/relationships/image" Target="../media/image62.png"/><Relationship Id="rId23" Type="http://schemas.openxmlformats.org/officeDocument/2006/relationships/image" Target="../media/image9.png"/><Relationship Id="rId10" Type="http://schemas.openxmlformats.org/officeDocument/2006/relationships/image" Target="../media/image23.svg"/><Relationship Id="rId19" Type="http://schemas.openxmlformats.org/officeDocument/2006/relationships/image" Target="../media/image1.png"/><Relationship Id="rId4" Type="http://schemas.openxmlformats.org/officeDocument/2006/relationships/image" Target="../media/image64.png"/><Relationship Id="rId9" Type="http://schemas.openxmlformats.org/officeDocument/2006/relationships/image" Target="../media/image22.png"/><Relationship Id="rId14" Type="http://schemas.openxmlformats.org/officeDocument/2006/relationships/image" Target="../media/image53.svg"/><Relationship Id="rId22" Type="http://schemas.openxmlformats.org/officeDocument/2006/relationships/image" Target="../media/image41.svg"/></Relationships>
</file>

<file path=ppt/slides/_rels/slide19.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1.png"/><Relationship Id="rId18" Type="http://schemas.openxmlformats.org/officeDocument/2006/relationships/image" Target="../media/image10.svg"/><Relationship Id="rId3" Type="http://schemas.openxmlformats.org/officeDocument/2006/relationships/image" Target="../media/image65.svg"/><Relationship Id="rId21" Type="http://schemas.openxmlformats.org/officeDocument/2006/relationships/image" Target="../media/image15.png"/><Relationship Id="rId7" Type="http://schemas.openxmlformats.org/officeDocument/2006/relationships/image" Target="../media/image48.png"/><Relationship Id="rId12" Type="http://schemas.openxmlformats.org/officeDocument/2006/relationships/image" Target="../media/image31.svg"/><Relationship Id="rId17" Type="http://schemas.openxmlformats.org/officeDocument/2006/relationships/image" Target="../media/image9.png"/><Relationship Id="rId2" Type="http://schemas.openxmlformats.org/officeDocument/2006/relationships/image" Target="../media/image64.png"/><Relationship Id="rId16" Type="http://schemas.openxmlformats.org/officeDocument/2006/relationships/image" Target="../media/image63.svg"/><Relationship Id="rId20"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30.png"/><Relationship Id="rId5" Type="http://schemas.openxmlformats.org/officeDocument/2006/relationships/image" Target="../media/image67.svg"/><Relationship Id="rId15" Type="http://schemas.openxmlformats.org/officeDocument/2006/relationships/image" Target="../media/image62.png"/><Relationship Id="rId10" Type="http://schemas.openxmlformats.org/officeDocument/2006/relationships/image" Target="../media/image39.svg"/><Relationship Id="rId19" Type="http://schemas.openxmlformats.org/officeDocument/2006/relationships/image" Target="../media/image11.png"/><Relationship Id="rId4" Type="http://schemas.openxmlformats.org/officeDocument/2006/relationships/image" Target="../media/image66.svg"/><Relationship Id="rId9" Type="http://schemas.openxmlformats.org/officeDocument/2006/relationships/image" Target="../media/image38.png"/><Relationship Id="rId14" Type="http://schemas.openxmlformats.org/officeDocument/2006/relationships/image" Target="../media/image2.svg"/><Relationship Id="rId22"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1.png"/><Relationship Id="rId3" Type="http://schemas.openxmlformats.org/officeDocument/2006/relationships/image" Target="../media/image19.svg"/><Relationship Id="rId21" Type="http://schemas.openxmlformats.org/officeDocument/2006/relationships/image" Target="../media/image10.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1.svg"/><Relationship Id="rId25" Type="http://schemas.openxmlformats.org/officeDocument/2006/relationships/image" Target="../media/image33.svg"/><Relationship Id="rId2" Type="http://schemas.openxmlformats.org/officeDocument/2006/relationships/image" Target="../media/image18.png"/><Relationship Id="rId16" Type="http://schemas.openxmlformats.org/officeDocument/2006/relationships/image" Target="../media/image30.png"/><Relationship Id="rId20"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32.png"/><Relationship Id="rId5" Type="http://schemas.openxmlformats.org/officeDocument/2006/relationships/image" Target="../media/image21.svg"/><Relationship Id="rId15" Type="http://schemas.openxmlformats.org/officeDocument/2006/relationships/image" Target="../media/image8.svg"/><Relationship Id="rId23" Type="http://schemas.openxmlformats.org/officeDocument/2006/relationships/image" Target="../media/image12.svg"/><Relationship Id="rId10" Type="http://schemas.openxmlformats.org/officeDocument/2006/relationships/image" Target="../media/image26.png"/><Relationship Id="rId19" Type="http://schemas.openxmlformats.org/officeDocument/2006/relationships/image" Target="../media/image2.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7.png"/><Relationship Id="rId22"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35.svg"/><Relationship Id="rId21" Type="http://schemas.openxmlformats.org/officeDocument/2006/relationships/image" Target="../media/image41.svg"/><Relationship Id="rId7" Type="http://schemas.openxmlformats.org/officeDocument/2006/relationships/image" Target="../media/image29.svg"/><Relationship Id="rId12" Type="http://schemas.openxmlformats.org/officeDocument/2006/relationships/image" Target="../media/image1.png"/><Relationship Id="rId17" Type="http://schemas.openxmlformats.org/officeDocument/2006/relationships/image" Target="../media/image10.svg"/><Relationship Id="rId25" Type="http://schemas.openxmlformats.org/officeDocument/2006/relationships/image" Target="../media/image27.svg"/><Relationship Id="rId2" Type="http://schemas.openxmlformats.org/officeDocument/2006/relationships/image" Target="../media/image34.png"/><Relationship Id="rId16" Type="http://schemas.openxmlformats.org/officeDocument/2006/relationships/image" Target="../media/image9.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1.svg"/><Relationship Id="rId24" Type="http://schemas.openxmlformats.org/officeDocument/2006/relationships/image" Target="../media/image26.png"/><Relationship Id="rId5" Type="http://schemas.openxmlformats.org/officeDocument/2006/relationships/image" Target="../media/image37.svg"/><Relationship Id="rId15" Type="http://schemas.openxmlformats.org/officeDocument/2006/relationships/image" Target="../media/image8.svg"/><Relationship Id="rId23" Type="http://schemas.openxmlformats.org/officeDocument/2006/relationships/image" Target="../media/image16.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36.png"/><Relationship Id="rId9" Type="http://schemas.openxmlformats.org/officeDocument/2006/relationships/image" Target="../media/image39.svg"/><Relationship Id="rId14" Type="http://schemas.openxmlformats.org/officeDocument/2006/relationships/image" Target="../media/image7.png"/><Relationship Id="rId22"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1.png"/><Relationship Id="rId17" Type="http://schemas.openxmlformats.org/officeDocument/2006/relationships/image" Target="../media/image10.svg"/><Relationship Id="rId2" Type="http://schemas.openxmlformats.org/officeDocument/2006/relationships/image" Target="../media/image42.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31.svg"/><Relationship Id="rId5" Type="http://schemas.openxmlformats.org/officeDocument/2006/relationships/image" Target="../media/image45.svg"/><Relationship Id="rId15" Type="http://schemas.openxmlformats.org/officeDocument/2006/relationships/image" Target="../media/image8.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1.png"/><Relationship Id="rId17" Type="http://schemas.openxmlformats.org/officeDocument/2006/relationships/image" Target="../media/image10.svg"/><Relationship Id="rId2" Type="http://schemas.openxmlformats.org/officeDocument/2006/relationships/image" Target="../media/image42.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31.svg"/><Relationship Id="rId5" Type="http://schemas.openxmlformats.org/officeDocument/2006/relationships/image" Target="../media/image45.svg"/><Relationship Id="rId15" Type="http://schemas.openxmlformats.org/officeDocument/2006/relationships/image" Target="../media/image8.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31.svg"/><Relationship Id="rId3" Type="http://schemas.openxmlformats.org/officeDocument/2006/relationships/image" Target="../media/image51.svg"/><Relationship Id="rId7" Type="http://schemas.openxmlformats.org/officeDocument/2006/relationships/image" Target="../media/image2.svg"/><Relationship Id="rId12" Type="http://schemas.openxmlformats.org/officeDocument/2006/relationships/image" Target="../media/image30.png"/><Relationship Id="rId17" Type="http://schemas.openxmlformats.org/officeDocument/2006/relationships/image" Target="../media/image12.svg"/><Relationship Id="rId2" Type="http://schemas.openxmlformats.org/officeDocument/2006/relationships/image" Target="../media/image50.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8.svg"/><Relationship Id="rId5" Type="http://schemas.openxmlformats.org/officeDocument/2006/relationships/image" Target="../media/image53.svg"/><Relationship Id="rId15" Type="http://schemas.openxmlformats.org/officeDocument/2006/relationships/image" Target="../media/image10.svg"/><Relationship Id="rId10" Type="http://schemas.openxmlformats.org/officeDocument/2006/relationships/image" Target="../media/image7.png"/><Relationship Id="rId4" Type="http://schemas.openxmlformats.org/officeDocument/2006/relationships/image" Target="../media/image52.png"/><Relationship Id="rId9" Type="http://schemas.openxmlformats.org/officeDocument/2006/relationships/image" Target="../media/image55.sv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svg"/><Relationship Id="rId18" Type="http://schemas.openxmlformats.org/officeDocument/2006/relationships/image" Target="../media/image11.pn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1.png"/><Relationship Id="rId17" Type="http://schemas.openxmlformats.org/officeDocument/2006/relationships/image" Target="../media/image10.svg"/><Relationship Id="rId2" Type="http://schemas.openxmlformats.org/officeDocument/2006/relationships/image" Target="../media/image56.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31.svg"/><Relationship Id="rId5" Type="http://schemas.openxmlformats.org/officeDocument/2006/relationships/image" Target="../media/image59.svg"/><Relationship Id="rId15" Type="http://schemas.openxmlformats.org/officeDocument/2006/relationships/image" Target="../media/image63.svg"/><Relationship Id="rId10" Type="http://schemas.openxmlformats.org/officeDocument/2006/relationships/image" Target="../media/image30.png"/><Relationship Id="rId19" Type="http://schemas.openxmlformats.org/officeDocument/2006/relationships/image" Target="../media/image12.svg"/><Relationship Id="rId4" Type="http://schemas.openxmlformats.org/officeDocument/2006/relationships/image" Target="../media/image58.png"/><Relationship Id="rId9" Type="http://schemas.openxmlformats.org/officeDocument/2006/relationships/image" Target="../media/image49.svg"/><Relationship Id="rId14" Type="http://schemas.openxmlformats.org/officeDocument/2006/relationships/image" Target="../media/image62.png"/></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1.png"/><Relationship Id="rId18" Type="http://schemas.openxmlformats.org/officeDocument/2006/relationships/image" Target="../media/image10.svg"/><Relationship Id="rId3" Type="http://schemas.openxmlformats.org/officeDocument/2006/relationships/image" Target="../media/image65.svg"/><Relationship Id="rId21" Type="http://schemas.openxmlformats.org/officeDocument/2006/relationships/image" Target="../media/image69.png"/><Relationship Id="rId7" Type="http://schemas.openxmlformats.org/officeDocument/2006/relationships/image" Target="../media/image48.png"/><Relationship Id="rId12" Type="http://schemas.openxmlformats.org/officeDocument/2006/relationships/image" Target="../media/image31.svg"/><Relationship Id="rId17" Type="http://schemas.openxmlformats.org/officeDocument/2006/relationships/image" Target="../media/image9.png"/><Relationship Id="rId2" Type="http://schemas.openxmlformats.org/officeDocument/2006/relationships/image" Target="../media/image64.png"/><Relationship Id="rId16" Type="http://schemas.openxmlformats.org/officeDocument/2006/relationships/image" Target="../media/image63.svg"/><Relationship Id="rId20"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30.png"/><Relationship Id="rId24" Type="http://schemas.openxmlformats.org/officeDocument/2006/relationships/image" Target="../media/image16.svg"/><Relationship Id="rId5" Type="http://schemas.openxmlformats.org/officeDocument/2006/relationships/image" Target="../media/image67.svg"/><Relationship Id="rId15" Type="http://schemas.openxmlformats.org/officeDocument/2006/relationships/image" Target="../media/image62.png"/><Relationship Id="rId23" Type="http://schemas.openxmlformats.org/officeDocument/2006/relationships/image" Target="../media/image15.png"/><Relationship Id="rId10" Type="http://schemas.openxmlformats.org/officeDocument/2006/relationships/image" Target="../media/image39.svg"/><Relationship Id="rId19" Type="http://schemas.openxmlformats.org/officeDocument/2006/relationships/image" Target="../media/image11.png"/><Relationship Id="rId4" Type="http://schemas.openxmlformats.org/officeDocument/2006/relationships/image" Target="../media/image66.svg"/><Relationship Id="rId9" Type="http://schemas.openxmlformats.org/officeDocument/2006/relationships/image" Target="../media/image38.png"/><Relationship Id="rId14" Type="http://schemas.openxmlformats.org/officeDocument/2006/relationships/image" Target="../media/image2.svg"/><Relationship Id="rId22" Type="http://schemas.openxmlformats.org/officeDocument/2006/relationships/image" Target="../media/image70.sv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48.png"/><Relationship Id="rId18" Type="http://schemas.openxmlformats.org/officeDocument/2006/relationships/image" Target="../media/image2.svg"/><Relationship Id="rId3" Type="http://schemas.openxmlformats.org/officeDocument/2006/relationships/image" Target="../media/image8.svg"/><Relationship Id="rId21" Type="http://schemas.openxmlformats.org/officeDocument/2006/relationships/image" Target="../media/image15.png"/><Relationship Id="rId7" Type="http://schemas.openxmlformats.org/officeDocument/2006/relationships/image" Target="../media/image12.svg"/><Relationship Id="rId12" Type="http://schemas.openxmlformats.org/officeDocument/2006/relationships/image" Target="../media/image67.svg"/><Relationship Id="rId17" Type="http://schemas.openxmlformats.org/officeDocument/2006/relationships/image" Target="../media/image1.png"/><Relationship Id="rId2" Type="http://schemas.openxmlformats.org/officeDocument/2006/relationships/image" Target="../media/image7.png"/><Relationship Id="rId16" Type="http://schemas.openxmlformats.org/officeDocument/2006/relationships/image" Target="../media/image31.svg"/><Relationship Id="rId20"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66.svg"/><Relationship Id="rId24" Type="http://schemas.openxmlformats.org/officeDocument/2006/relationships/image" Target="../media/image72.svg"/><Relationship Id="rId5" Type="http://schemas.openxmlformats.org/officeDocument/2006/relationships/image" Target="../media/image10.svg"/><Relationship Id="rId15" Type="http://schemas.openxmlformats.org/officeDocument/2006/relationships/image" Target="../media/image30.png"/><Relationship Id="rId23" Type="http://schemas.openxmlformats.org/officeDocument/2006/relationships/image" Target="../media/image71.png"/><Relationship Id="rId10" Type="http://schemas.openxmlformats.org/officeDocument/2006/relationships/image" Target="../media/image65.svg"/><Relationship Id="rId19" Type="http://schemas.openxmlformats.org/officeDocument/2006/relationships/image" Target="../media/image69.png"/><Relationship Id="rId4" Type="http://schemas.openxmlformats.org/officeDocument/2006/relationships/image" Target="../media/image9.png"/><Relationship Id="rId9" Type="http://schemas.openxmlformats.org/officeDocument/2006/relationships/image" Target="../media/image68.svg"/><Relationship Id="rId14" Type="http://schemas.openxmlformats.org/officeDocument/2006/relationships/image" Target="../media/image49.svg"/><Relationship Id="rId22"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0"/>
            <a:ext cx="18288000" cy="9715500"/>
          </a:xfrm>
          <a:custGeom>
            <a:avLst/>
            <a:gdLst/>
            <a:ahLst/>
            <a:cxnLst/>
            <a:rect l="l" t="t" r="r" b="b"/>
            <a:pathLst>
              <a:path w="18288000" h="9715500">
                <a:moveTo>
                  <a:pt x="0" y="0"/>
                </a:moveTo>
                <a:lnTo>
                  <a:pt x="18288000" y="0"/>
                </a:lnTo>
                <a:lnTo>
                  <a:pt x="18288000" y="9715500"/>
                </a:lnTo>
                <a:lnTo>
                  <a:pt x="0" y="9715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589582" y="1413273"/>
            <a:ext cx="1343379" cy="1722280"/>
          </a:xfrm>
          <a:custGeom>
            <a:avLst/>
            <a:gdLst/>
            <a:ahLst/>
            <a:cxnLst/>
            <a:rect l="l" t="t" r="r" b="b"/>
            <a:pathLst>
              <a:path w="1343379" h="1722280">
                <a:moveTo>
                  <a:pt x="0" y="0"/>
                </a:moveTo>
                <a:lnTo>
                  <a:pt x="1343379" y="0"/>
                </a:lnTo>
                <a:lnTo>
                  <a:pt x="1343379" y="1722280"/>
                </a:lnTo>
                <a:lnTo>
                  <a:pt x="0" y="17222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485722" y="7536020"/>
            <a:ext cx="1343379" cy="1722280"/>
          </a:xfrm>
          <a:custGeom>
            <a:avLst/>
            <a:gdLst/>
            <a:ahLst/>
            <a:cxnLst/>
            <a:rect l="l" t="t" r="r" b="b"/>
            <a:pathLst>
              <a:path w="1343379" h="1722280">
                <a:moveTo>
                  <a:pt x="0" y="0"/>
                </a:moveTo>
                <a:lnTo>
                  <a:pt x="1343378" y="0"/>
                </a:lnTo>
                <a:lnTo>
                  <a:pt x="1343378" y="1722280"/>
                </a:lnTo>
                <a:lnTo>
                  <a:pt x="0" y="17222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7196708" y="2940170"/>
            <a:ext cx="1343379" cy="1722280"/>
          </a:xfrm>
          <a:custGeom>
            <a:avLst/>
            <a:gdLst/>
            <a:ahLst/>
            <a:cxnLst/>
            <a:rect l="l" t="t" r="r" b="b"/>
            <a:pathLst>
              <a:path w="1343379" h="1722280">
                <a:moveTo>
                  <a:pt x="0" y="0"/>
                </a:moveTo>
                <a:lnTo>
                  <a:pt x="1343379" y="0"/>
                </a:lnTo>
                <a:lnTo>
                  <a:pt x="1343379" y="1722281"/>
                </a:lnTo>
                <a:lnTo>
                  <a:pt x="0" y="1722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3874420" y="2940170"/>
            <a:ext cx="1343379" cy="1722280"/>
          </a:xfrm>
          <a:custGeom>
            <a:avLst/>
            <a:gdLst/>
            <a:ahLst/>
            <a:cxnLst/>
            <a:rect l="l" t="t" r="r" b="b"/>
            <a:pathLst>
              <a:path w="1343379" h="1722280">
                <a:moveTo>
                  <a:pt x="0" y="0"/>
                </a:moveTo>
                <a:lnTo>
                  <a:pt x="1343378" y="0"/>
                </a:lnTo>
                <a:lnTo>
                  <a:pt x="1343378" y="1722281"/>
                </a:lnTo>
                <a:lnTo>
                  <a:pt x="0" y="1722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3825032" y="1623561"/>
            <a:ext cx="872478" cy="87247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10721172" y="7746307"/>
            <a:ext cx="872478" cy="87247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4" name="Group 14"/>
          <p:cNvGrpSpPr/>
          <p:nvPr/>
        </p:nvGrpSpPr>
        <p:grpSpPr>
          <a:xfrm>
            <a:off x="7432158" y="3150458"/>
            <a:ext cx="872478" cy="87247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7" name="Group 17"/>
          <p:cNvGrpSpPr/>
          <p:nvPr/>
        </p:nvGrpSpPr>
        <p:grpSpPr>
          <a:xfrm>
            <a:off x="14109870" y="3150458"/>
            <a:ext cx="872478" cy="87247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20" name="Freeform 20"/>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2" name="Freeform 22"/>
          <p:cNvSpPr/>
          <p:nvPr/>
        </p:nvSpPr>
        <p:spPr>
          <a:xfrm flipV="1">
            <a:off x="5246308"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3" name="Freeform 23"/>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4" name="Freeform 24"/>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5" name="Freeform 25"/>
          <p:cNvSpPr/>
          <p:nvPr/>
        </p:nvSpPr>
        <p:spPr>
          <a:xfrm rot="4643947" flipH="1">
            <a:off x="11790183" y="4019950"/>
            <a:ext cx="968661" cy="1245900"/>
          </a:xfrm>
          <a:custGeom>
            <a:avLst/>
            <a:gdLst/>
            <a:ahLst/>
            <a:cxnLst/>
            <a:rect l="l" t="t" r="r" b="b"/>
            <a:pathLst>
              <a:path w="968661" h="1245900">
                <a:moveTo>
                  <a:pt x="968661" y="0"/>
                </a:moveTo>
                <a:lnTo>
                  <a:pt x="0" y="0"/>
                </a:lnTo>
                <a:lnTo>
                  <a:pt x="0" y="1245901"/>
                </a:lnTo>
                <a:lnTo>
                  <a:pt x="968661" y="1245901"/>
                </a:lnTo>
                <a:lnTo>
                  <a:pt x="968661" y="0"/>
                </a:lnTo>
                <a:close/>
              </a:path>
            </a:pathLst>
          </a:custGeom>
          <a:blipFill>
            <a:blip r:embed="rId14">
              <a:extLst>
                <a:ext uri="{96DAC541-7B7A-43D3-8B79-37D633B846F1}">
                  <asvg:svgBlip xmlns:asvg="http://schemas.microsoft.com/office/drawing/2016/SVG/main" r:embed="rId15"/>
                </a:ext>
              </a:extLst>
            </a:blip>
            <a:stretch>
              <a:fillRect l="-37237" b="-10712"/>
            </a:stretch>
          </a:blipFill>
        </p:spPr>
        <p:txBody>
          <a:bodyPr/>
          <a:lstStyle/>
          <a:p>
            <a:endParaRPr lang="en-US"/>
          </a:p>
        </p:txBody>
      </p:sp>
      <p:sp>
        <p:nvSpPr>
          <p:cNvPr id="26" name="Freeform 26"/>
          <p:cNvSpPr/>
          <p:nvPr/>
        </p:nvSpPr>
        <p:spPr>
          <a:xfrm rot="5523523">
            <a:off x="4002956" y="1924860"/>
            <a:ext cx="516632" cy="330644"/>
          </a:xfrm>
          <a:custGeom>
            <a:avLst/>
            <a:gdLst/>
            <a:ahLst/>
            <a:cxnLst/>
            <a:rect l="l" t="t" r="r" b="b"/>
            <a:pathLst>
              <a:path w="516632" h="330644">
                <a:moveTo>
                  <a:pt x="0" y="0"/>
                </a:moveTo>
                <a:lnTo>
                  <a:pt x="516631" y="0"/>
                </a:lnTo>
                <a:lnTo>
                  <a:pt x="516631" y="330645"/>
                </a:lnTo>
                <a:lnTo>
                  <a:pt x="0" y="33064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7" name="Freeform 27"/>
          <p:cNvSpPr/>
          <p:nvPr/>
        </p:nvSpPr>
        <p:spPr>
          <a:xfrm rot="4547598">
            <a:off x="7574707" y="3398736"/>
            <a:ext cx="587381" cy="375924"/>
          </a:xfrm>
          <a:custGeom>
            <a:avLst/>
            <a:gdLst/>
            <a:ahLst/>
            <a:cxnLst/>
            <a:rect l="l" t="t" r="r" b="b"/>
            <a:pathLst>
              <a:path w="587381" h="375924">
                <a:moveTo>
                  <a:pt x="0" y="0"/>
                </a:moveTo>
                <a:lnTo>
                  <a:pt x="587381" y="0"/>
                </a:lnTo>
                <a:lnTo>
                  <a:pt x="587381" y="375923"/>
                </a:lnTo>
                <a:lnTo>
                  <a:pt x="0" y="37592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8" name="Freeform 28"/>
          <p:cNvSpPr/>
          <p:nvPr/>
        </p:nvSpPr>
        <p:spPr>
          <a:xfrm rot="1787677">
            <a:off x="10868106" y="7997392"/>
            <a:ext cx="578610" cy="370310"/>
          </a:xfrm>
          <a:custGeom>
            <a:avLst/>
            <a:gdLst/>
            <a:ahLst/>
            <a:cxnLst/>
            <a:rect l="l" t="t" r="r" b="b"/>
            <a:pathLst>
              <a:path w="578610" h="370310">
                <a:moveTo>
                  <a:pt x="0" y="0"/>
                </a:moveTo>
                <a:lnTo>
                  <a:pt x="578610" y="0"/>
                </a:lnTo>
                <a:lnTo>
                  <a:pt x="578610" y="370310"/>
                </a:lnTo>
                <a:lnTo>
                  <a:pt x="0" y="37031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9" name="Freeform 29"/>
          <p:cNvSpPr/>
          <p:nvPr/>
        </p:nvSpPr>
        <p:spPr>
          <a:xfrm rot="-2337147">
            <a:off x="14231260" y="3396942"/>
            <a:ext cx="629698" cy="403007"/>
          </a:xfrm>
          <a:custGeom>
            <a:avLst/>
            <a:gdLst/>
            <a:ahLst/>
            <a:cxnLst/>
            <a:rect l="l" t="t" r="r" b="b"/>
            <a:pathLst>
              <a:path w="629698" h="403007">
                <a:moveTo>
                  <a:pt x="0" y="0"/>
                </a:moveTo>
                <a:lnTo>
                  <a:pt x="629698" y="0"/>
                </a:lnTo>
                <a:lnTo>
                  <a:pt x="629698" y="403007"/>
                </a:lnTo>
                <a:lnTo>
                  <a:pt x="0" y="4030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0" name="Freeform 30"/>
          <p:cNvSpPr/>
          <p:nvPr/>
        </p:nvSpPr>
        <p:spPr>
          <a:xfrm>
            <a:off x="1028700" y="996316"/>
            <a:ext cx="1336303" cy="1254489"/>
          </a:xfrm>
          <a:custGeom>
            <a:avLst/>
            <a:gdLst/>
            <a:ahLst/>
            <a:cxnLst/>
            <a:rect l="l" t="t" r="r" b="b"/>
            <a:pathLst>
              <a:path w="1336303" h="1254489">
                <a:moveTo>
                  <a:pt x="0" y="0"/>
                </a:moveTo>
                <a:lnTo>
                  <a:pt x="1336303" y="0"/>
                </a:lnTo>
                <a:lnTo>
                  <a:pt x="1336303" y="1254489"/>
                </a:lnTo>
                <a:lnTo>
                  <a:pt x="0" y="1254489"/>
                </a:lnTo>
                <a:lnTo>
                  <a:pt x="0" y="0"/>
                </a:lnTo>
                <a:close/>
              </a:path>
            </a:pathLst>
          </a:custGeom>
          <a:blipFill>
            <a:blip r:embed="rId18"/>
            <a:stretch>
              <a:fillRect/>
            </a:stretch>
          </a:blipFill>
        </p:spPr>
        <p:txBody>
          <a:bodyPr/>
          <a:lstStyle/>
          <a:p>
            <a:endParaRPr lang="en-US"/>
          </a:p>
        </p:txBody>
      </p:sp>
      <p:sp>
        <p:nvSpPr>
          <p:cNvPr id="31" name="TextBox 31"/>
          <p:cNvSpPr txBox="1"/>
          <p:nvPr/>
        </p:nvSpPr>
        <p:spPr>
          <a:xfrm>
            <a:off x="9489381" y="255596"/>
            <a:ext cx="8046868" cy="2098675"/>
          </a:xfrm>
          <a:prstGeom prst="rect">
            <a:avLst/>
          </a:prstGeom>
        </p:spPr>
        <p:txBody>
          <a:bodyPr lIns="0" tIns="0" rIns="0" bIns="0" rtlCol="0" anchor="t">
            <a:spAutoFit/>
          </a:bodyPr>
          <a:lstStyle/>
          <a:p>
            <a:pPr algn="ctr">
              <a:lnSpc>
                <a:spcPts val="5599"/>
              </a:lnSpc>
            </a:pPr>
            <a:r>
              <a:rPr lang="en-US" sz="3999" b="1">
                <a:solidFill>
                  <a:srgbClr val="2D3740"/>
                </a:solidFill>
                <a:latin typeface="Arimo Bold"/>
                <a:ea typeface="Arimo Bold"/>
                <a:cs typeface="Arimo Bold"/>
                <a:sym typeface="Arimo Bold"/>
              </a:rPr>
              <a:t>A PRODUCT ROADMAP </a:t>
            </a:r>
          </a:p>
          <a:p>
            <a:pPr algn="ctr">
              <a:lnSpc>
                <a:spcPts val="5599"/>
              </a:lnSpc>
            </a:pPr>
            <a:r>
              <a:rPr lang="en-US" sz="3999" b="1">
                <a:solidFill>
                  <a:srgbClr val="2D3740"/>
                </a:solidFill>
                <a:latin typeface="Arimo Bold"/>
                <a:ea typeface="Arimo Bold"/>
                <a:cs typeface="Arimo Bold"/>
                <a:sym typeface="Arimo Bold"/>
              </a:rPr>
              <a:t>FOR BLACK CANADIAN CULTURAL COMMUNITY(BCCC)</a:t>
            </a:r>
          </a:p>
        </p:txBody>
      </p:sp>
      <p:sp>
        <p:nvSpPr>
          <p:cNvPr id="32" name="TextBox 32"/>
          <p:cNvSpPr txBox="1"/>
          <p:nvPr/>
        </p:nvSpPr>
        <p:spPr>
          <a:xfrm>
            <a:off x="133901" y="5881651"/>
            <a:ext cx="8254741" cy="1939291"/>
          </a:xfrm>
          <a:prstGeom prst="rect">
            <a:avLst/>
          </a:prstGeom>
        </p:spPr>
        <p:txBody>
          <a:bodyPr lIns="0" tIns="0" rIns="0" bIns="0" rtlCol="0" anchor="t">
            <a:spAutoFit/>
          </a:bodyPr>
          <a:lstStyle/>
          <a:p>
            <a:pPr algn="just">
              <a:lnSpc>
                <a:spcPts val="3149"/>
              </a:lnSpc>
              <a:spcBef>
                <a:spcPct val="0"/>
              </a:spcBef>
            </a:pPr>
            <a:r>
              <a:rPr lang="en-US" sz="2099" b="1" spc="109">
                <a:solidFill>
                  <a:srgbClr val="2D3740"/>
                </a:solidFill>
                <a:latin typeface="Barlow Bold"/>
                <a:ea typeface="Barlow Bold"/>
                <a:cs typeface="Barlow Bold"/>
                <a:sym typeface="Barlow Bold"/>
              </a:rPr>
              <a:t>BCCCC is a non-profit Canadian company website that is focused on promoting awareness, cultural values, collaboration among newcomers and other black owned start-ups through newcomer settlement, youth development and capacity-building in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5559672" y="779021"/>
            <a:ext cx="7168657" cy="8728958"/>
          </a:xfrm>
          <a:custGeom>
            <a:avLst/>
            <a:gdLst/>
            <a:ahLst/>
            <a:cxnLst/>
            <a:rect l="l" t="t" r="r" b="b"/>
            <a:pathLst>
              <a:path w="7168657" h="8728958">
                <a:moveTo>
                  <a:pt x="0" y="0"/>
                </a:moveTo>
                <a:lnTo>
                  <a:pt x="7168656" y="0"/>
                </a:lnTo>
                <a:lnTo>
                  <a:pt x="7168656" y="8728958"/>
                </a:lnTo>
                <a:lnTo>
                  <a:pt x="0" y="87289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036333" y="3412825"/>
            <a:ext cx="2475541" cy="5355645"/>
            <a:chOff x="0" y="0"/>
            <a:chExt cx="594251" cy="1285618"/>
          </a:xfrm>
        </p:grpSpPr>
        <p:sp>
          <p:nvSpPr>
            <p:cNvPr id="4" name="Freeform 4"/>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5" name="TextBox 5"/>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6" name="Group 6"/>
          <p:cNvGrpSpPr/>
          <p:nvPr/>
        </p:nvGrpSpPr>
        <p:grpSpPr>
          <a:xfrm>
            <a:off x="9455090" y="3412825"/>
            <a:ext cx="2475541" cy="5355645"/>
            <a:chOff x="0" y="0"/>
            <a:chExt cx="594251" cy="1285618"/>
          </a:xfrm>
        </p:grpSpPr>
        <p:sp>
          <p:nvSpPr>
            <p:cNvPr id="7" name="Freeform 7"/>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8" name="TextBox 8"/>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9" name="Group 9"/>
          <p:cNvGrpSpPr/>
          <p:nvPr/>
        </p:nvGrpSpPr>
        <p:grpSpPr>
          <a:xfrm>
            <a:off x="9708707" y="3668330"/>
            <a:ext cx="1968307" cy="19683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2" name="Group 12"/>
          <p:cNvGrpSpPr/>
          <p:nvPr/>
        </p:nvGrpSpPr>
        <p:grpSpPr>
          <a:xfrm>
            <a:off x="12873848" y="3412825"/>
            <a:ext cx="2475541" cy="5355645"/>
            <a:chOff x="0" y="0"/>
            <a:chExt cx="594251" cy="1285618"/>
          </a:xfrm>
        </p:grpSpPr>
        <p:sp>
          <p:nvSpPr>
            <p:cNvPr id="13" name="Freeform 13"/>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14" name="TextBox 14"/>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15" name="Group 15"/>
          <p:cNvGrpSpPr/>
          <p:nvPr/>
        </p:nvGrpSpPr>
        <p:grpSpPr>
          <a:xfrm>
            <a:off x="13127464" y="3668330"/>
            <a:ext cx="1968307" cy="19683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2617576" y="3412825"/>
            <a:ext cx="2475541" cy="5355645"/>
            <a:chOff x="0" y="0"/>
            <a:chExt cx="594251" cy="1285618"/>
          </a:xfrm>
        </p:grpSpPr>
        <p:sp>
          <p:nvSpPr>
            <p:cNvPr id="19" name="Freeform 19"/>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20" name="TextBox 20"/>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21" name="Group 21"/>
          <p:cNvGrpSpPr/>
          <p:nvPr/>
        </p:nvGrpSpPr>
        <p:grpSpPr>
          <a:xfrm>
            <a:off x="2902303" y="3657394"/>
            <a:ext cx="1968307" cy="19683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24" name="Freeform 24"/>
          <p:cNvSpPr/>
          <p:nvPr/>
        </p:nvSpPr>
        <p:spPr>
          <a:xfrm>
            <a:off x="3430750" y="4326076"/>
            <a:ext cx="849191" cy="652816"/>
          </a:xfrm>
          <a:custGeom>
            <a:avLst/>
            <a:gdLst/>
            <a:ahLst/>
            <a:cxnLst/>
            <a:rect l="l" t="t" r="r" b="b"/>
            <a:pathLst>
              <a:path w="849191" h="652816">
                <a:moveTo>
                  <a:pt x="0" y="0"/>
                </a:moveTo>
                <a:lnTo>
                  <a:pt x="849192" y="0"/>
                </a:lnTo>
                <a:lnTo>
                  <a:pt x="849192" y="652815"/>
                </a:lnTo>
                <a:lnTo>
                  <a:pt x="0" y="652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TextBox 25"/>
          <p:cNvSpPr txBox="1"/>
          <p:nvPr/>
        </p:nvSpPr>
        <p:spPr>
          <a:xfrm>
            <a:off x="3215665" y="1643001"/>
            <a:ext cx="11903544" cy="502921"/>
          </a:xfrm>
          <a:prstGeom prst="rect">
            <a:avLst/>
          </a:prstGeom>
        </p:spPr>
        <p:txBody>
          <a:bodyPr lIns="0" tIns="0" rIns="0" bIns="0" rtlCol="0" anchor="t">
            <a:spAutoFit/>
          </a:bodyPr>
          <a:lstStyle/>
          <a:p>
            <a:pPr marL="0" lvl="0" indent="0" algn="ctr">
              <a:lnSpc>
                <a:spcPts val="4199"/>
              </a:lnSpc>
              <a:spcBef>
                <a:spcPct val="0"/>
              </a:spcBef>
            </a:pPr>
            <a:r>
              <a:rPr lang="en-US" sz="2799" b="1" spc="145">
                <a:solidFill>
                  <a:srgbClr val="2D3740"/>
                </a:solidFill>
                <a:latin typeface="Barlow Bold"/>
                <a:ea typeface="Barlow Bold"/>
                <a:cs typeface="Barlow Bold"/>
                <a:sym typeface="Barlow Bold"/>
              </a:rPr>
              <a:t>A high-level overview of the product scope and key features</a:t>
            </a:r>
          </a:p>
        </p:txBody>
      </p:sp>
      <p:sp>
        <p:nvSpPr>
          <p:cNvPr id="26" name="AutoShape 26"/>
          <p:cNvSpPr/>
          <p:nvPr/>
        </p:nvSpPr>
        <p:spPr>
          <a:xfrm>
            <a:off x="1028700" y="9270050"/>
            <a:ext cx="16230600" cy="0"/>
          </a:xfrm>
          <a:prstGeom prst="line">
            <a:avLst/>
          </a:prstGeom>
          <a:ln w="9525" cap="flat">
            <a:solidFill>
              <a:srgbClr val="ADADAD"/>
            </a:solidFill>
            <a:prstDash val="solid"/>
            <a:headEnd type="none" w="sm" len="sm"/>
            <a:tailEnd type="none" w="sm" len="sm"/>
          </a:ln>
        </p:spPr>
        <p:txBody>
          <a:bodyPr/>
          <a:lstStyle/>
          <a:p>
            <a:endParaRPr lang="en-US"/>
          </a:p>
        </p:txBody>
      </p:sp>
      <p:sp>
        <p:nvSpPr>
          <p:cNvPr id="27" name="Freeform 27"/>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6">
              <a:extLst>
                <a:ext uri="{96DAC541-7B7A-43D3-8B79-37D633B846F1}">
                  <asvg:svgBlip xmlns:asvg="http://schemas.microsoft.com/office/drawing/2016/SVG/main" r:embed="rId7"/>
                </a:ext>
              </a:extLst>
            </a:blip>
            <a:stretch>
              <a:fillRect r="-466233" b="-1383945"/>
            </a:stretch>
          </a:blipFill>
          <a:ln cap="sq">
            <a:noFill/>
            <a:prstDash val="solid"/>
            <a:miter/>
          </a:ln>
        </p:spPr>
        <p:txBody>
          <a:bodyPr/>
          <a:lstStyle/>
          <a:p>
            <a:endParaRPr lang="en-US"/>
          </a:p>
        </p:txBody>
      </p:sp>
      <p:sp>
        <p:nvSpPr>
          <p:cNvPr id="28" name="TextBox 28"/>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29" name="Freeform 29"/>
          <p:cNvSpPr/>
          <p:nvPr/>
        </p:nvSpPr>
        <p:spPr>
          <a:xfrm>
            <a:off x="15208514" y="2716761"/>
            <a:ext cx="1470968" cy="461516"/>
          </a:xfrm>
          <a:custGeom>
            <a:avLst/>
            <a:gdLst/>
            <a:ahLst/>
            <a:cxnLst/>
            <a:rect l="l" t="t" r="r" b="b"/>
            <a:pathLst>
              <a:path w="1470968" h="461516">
                <a:moveTo>
                  <a:pt x="0" y="0"/>
                </a:moveTo>
                <a:lnTo>
                  <a:pt x="1470968" y="0"/>
                </a:lnTo>
                <a:lnTo>
                  <a:pt x="1470968"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1761119" y="2716761"/>
            <a:ext cx="1470968" cy="461516"/>
          </a:xfrm>
          <a:custGeom>
            <a:avLst/>
            <a:gdLst/>
            <a:ahLst/>
            <a:cxnLst/>
            <a:rect l="l" t="t" r="r" b="b"/>
            <a:pathLst>
              <a:path w="1470968" h="461516">
                <a:moveTo>
                  <a:pt x="0" y="0"/>
                </a:moveTo>
                <a:lnTo>
                  <a:pt x="1470969" y="0"/>
                </a:lnTo>
                <a:lnTo>
                  <a:pt x="1470969"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Freeform 31"/>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Freeform 32"/>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3" name="Freeform 33"/>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4" name="Freeform 34"/>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5" name="Freeform 35"/>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6" name="Freeform 36"/>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7" name="Freeform 37"/>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8" name="TextBox 38"/>
          <p:cNvSpPr txBox="1"/>
          <p:nvPr/>
        </p:nvSpPr>
        <p:spPr>
          <a:xfrm>
            <a:off x="6005899" y="5873352"/>
            <a:ext cx="2536408"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Employment Resources</a:t>
            </a:r>
          </a:p>
        </p:txBody>
      </p:sp>
      <p:sp>
        <p:nvSpPr>
          <p:cNvPr id="39" name="TextBox 39"/>
          <p:cNvSpPr txBox="1"/>
          <p:nvPr/>
        </p:nvSpPr>
        <p:spPr>
          <a:xfrm>
            <a:off x="6321060" y="6804102"/>
            <a:ext cx="1905305" cy="164930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immigrants find Resources on employment such as resume optimization, linkedin optimization that   are useful to them</a:t>
            </a:r>
          </a:p>
        </p:txBody>
      </p:sp>
      <p:sp>
        <p:nvSpPr>
          <p:cNvPr id="40" name="TextBox 40"/>
          <p:cNvSpPr txBox="1"/>
          <p:nvPr/>
        </p:nvSpPr>
        <p:spPr>
          <a:xfrm>
            <a:off x="9739817" y="5873352"/>
            <a:ext cx="1906087" cy="691918"/>
          </a:xfrm>
          <a:prstGeom prst="rect">
            <a:avLst/>
          </a:prstGeom>
        </p:spPr>
        <p:txBody>
          <a:bodyPr lIns="0" tIns="0" rIns="0" bIns="0" rtlCol="0" anchor="t">
            <a:spAutoFit/>
          </a:bodyPr>
          <a:lstStyle/>
          <a:p>
            <a:pPr algn="ctr">
              <a:lnSpc>
                <a:spcPts val="2812"/>
              </a:lnSpc>
            </a:pPr>
            <a:r>
              <a:rPr lang="en-US" sz="2009" b="1">
                <a:solidFill>
                  <a:srgbClr val="FFFFFF"/>
                </a:solidFill>
                <a:latin typeface="Barlow Semi-Bold"/>
                <a:ea typeface="Barlow Semi-Bold"/>
                <a:cs typeface="Barlow Semi-Bold"/>
                <a:sym typeface="Barlow Semi-Bold"/>
              </a:rPr>
              <a:t>Housing </a:t>
            </a:r>
          </a:p>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Resource</a:t>
            </a:r>
          </a:p>
        </p:txBody>
      </p:sp>
      <p:sp>
        <p:nvSpPr>
          <p:cNvPr id="41" name="TextBox 41"/>
          <p:cNvSpPr txBox="1"/>
          <p:nvPr/>
        </p:nvSpPr>
        <p:spPr>
          <a:xfrm>
            <a:off x="9739817" y="6804102"/>
            <a:ext cx="1906087" cy="109685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Immigrants find resouces on housing with workshops on housing education</a:t>
            </a:r>
          </a:p>
        </p:txBody>
      </p:sp>
      <p:sp>
        <p:nvSpPr>
          <p:cNvPr id="42" name="TextBox 42"/>
          <p:cNvSpPr txBox="1"/>
          <p:nvPr/>
        </p:nvSpPr>
        <p:spPr>
          <a:xfrm>
            <a:off x="13328497" y="5873352"/>
            <a:ext cx="1566242"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Pathway to citizenship</a:t>
            </a:r>
          </a:p>
        </p:txBody>
      </p:sp>
      <p:sp>
        <p:nvSpPr>
          <p:cNvPr id="43" name="TextBox 43"/>
          <p:cNvSpPr txBox="1"/>
          <p:nvPr/>
        </p:nvSpPr>
        <p:spPr>
          <a:xfrm>
            <a:off x="13158575" y="6804102"/>
            <a:ext cx="1906087" cy="1373079"/>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Immigrants find  resources on language testin, citizenship eligibility to upgrade their status</a:t>
            </a:r>
          </a:p>
        </p:txBody>
      </p:sp>
      <p:sp>
        <p:nvSpPr>
          <p:cNvPr id="44" name="TextBox 44"/>
          <p:cNvSpPr txBox="1"/>
          <p:nvPr/>
        </p:nvSpPr>
        <p:spPr>
          <a:xfrm>
            <a:off x="2902303" y="5873352"/>
            <a:ext cx="1906087"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Newcomer information hub</a:t>
            </a:r>
          </a:p>
        </p:txBody>
      </p:sp>
      <p:sp>
        <p:nvSpPr>
          <p:cNvPr id="45" name="TextBox 45"/>
          <p:cNvSpPr txBox="1"/>
          <p:nvPr/>
        </p:nvSpPr>
        <p:spPr>
          <a:xfrm>
            <a:off x="2902303" y="6804102"/>
            <a:ext cx="1906087" cy="109685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Providing resources useful to black immigraants  in the community</a:t>
            </a:r>
          </a:p>
        </p:txBody>
      </p:sp>
      <p:sp>
        <p:nvSpPr>
          <p:cNvPr id="46" name="TextBox 46"/>
          <p:cNvSpPr txBox="1"/>
          <p:nvPr/>
        </p:nvSpPr>
        <p:spPr>
          <a:xfrm>
            <a:off x="4032189" y="693296"/>
            <a:ext cx="10223621" cy="688975"/>
          </a:xfrm>
          <a:prstGeom prst="rect">
            <a:avLst/>
          </a:prstGeom>
        </p:spPr>
        <p:txBody>
          <a:bodyPr lIns="0" tIns="0" rIns="0" bIns="0" rtlCol="0" anchor="t">
            <a:spAutoFit/>
          </a:bodyPr>
          <a:lstStyle/>
          <a:p>
            <a:pPr algn="ctr">
              <a:lnSpc>
                <a:spcPts val="5599"/>
              </a:lnSpc>
            </a:pPr>
            <a:r>
              <a:rPr lang="en-US" sz="3999" b="1" spc="167">
                <a:solidFill>
                  <a:srgbClr val="2D3740"/>
                </a:solidFill>
                <a:latin typeface="Barlow Bold"/>
                <a:ea typeface="Barlow Bold"/>
                <a:cs typeface="Barlow Bold"/>
                <a:sym typeface="Barlow Bold"/>
              </a:rPr>
              <a:t>PRODUCT OVERVIEW</a:t>
            </a:r>
          </a:p>
        </p:txBody>
      </p:sp>
      <p:sp>
        <p:nvSpPr>
          <p:cNvPr id="47" name="TextBox 47"/>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10</a:t>
            </a:r>
          </a:p>
        </p:txBody>
      </p:sp>
      <p:grpSp>
        <p:nvGrpSpPr>
          <p:cNvPr id="48" name="Group 48"/>
          <p:cNvGrpSpPr/>
          <p:nvPr/>
        </p:nvGrpSpPr>
        <p:grpSpPr>
          <a:xfrm>
            <a:off x="6321060" y="3657394"/>
            <a:ext cx="1968307" cy="1968307"/>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50" name="TextBox 50"/>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51" name="Freeform 51"/>
          <p:cNvSpPr/>
          <p:nvPr/>
        </p:nvSpPr>
        <p:spPr>
          <a:xfrm>
            <a:off x="6824724" y="4383539"/>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Freeform 52"/>
          <p:cNvSpPr/>
          <p:nvPr/>
        </p:nvSpPr>
        <p:spPr>
          <a:xfrm>
            <a:off x="10264474" y="4383539"/>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3" name="Freeform 53"/>
          <p:cNvSpPr/>
          <p:nvPr/>
        </p:nvSpPr>
        <p:spPr>
          <a:xfrm>
            <a:off x="13687023" y="4490684"/>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5559672" y="779021"/>
            <a:ext cx="7168657" cy="8728958"/>
          </a:xfrm>
          <a:custGeom>
            <a:avLst/>
            <a:gdLst/>
            <a:ahLst/>
            <a:cxnLst/>
            <a:rect l="l" t="t" r="r" b="b"/>
            <a:pathLst>
              <a:path w="7168657" h="8728958">
                <a:moveTo>
                  <a:pt x="0" y="0"/>
                </a:moveTo>
                <a:lnTo>
                  <a:pt x="7168656" y="0"/>
                </a:lnTo>
                <a:lnTo>
                  <a:pt x="7168656" y="8728958"/>
                </a:lnTo>
                <a:lnTo>
                  <a:pt x="0" y="87289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036333" y="3412825"/>
            <a:ext cx="2475541" cy="5355645"/>
            <a:chOff x="0" y="0"/>
            <a:chExt cx="594251" cy="1285618"/>
          </a:xfrm>
        </p:grpSpPr>
        <p:sp>
          <p:nvSpPr>
            <p:cNvPr id="4" name="Freeform 4"/>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5" name="TextBox 5"/>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6" name="Group 6"/>
          <p:cNvGrpSpPr/>
          <p:nvPr/>
        </p:nvGrpSpPr>
        <p:grpSpPr>
          <a:xfrm>
            <a:off x="9455090" y="3412825"/>
            <a:ext cx="2475541" cy="5355645"/>
            <a:chOff x="0" y="0"/>
            <a:chExt cx="594251" cy="1285618"/>
          </a:xfrm>
        </p:grpSpPr>
        <p:sp>
          <p:nvSpPr>
            <p:cNvPr id="7" name="Freeform 7"/>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8" name="TextBox 8"/>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9" name="Group 9"/>
          <p:cNvGrpSpPr/>
          <p:nvPr/>
        </p:nvGrpSpPr>
        <p:grpSpPr>
          <a:xfrm>
            <a:off x="9708707" y="3668330"/>
            <a:ext cx="1968307" cy="19683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2" name="Group 12"/>
          <p:cNvGrpSpPr/>
          <p:nvPr/>
        </p:nvGrpSpPr>
        <p:grpSpPr>
          <a:xfrm>
            <a:off x="12873848" y="3412825"/>
            <a:ext cx="2475541" cy="5355645"/>
            <a:chOff x="0" y="0"/>
            <a:chExt cx="594251" cy="1285618"/>
          </a:xfrm>
        </p:grpSpPr>
        <p:sp>
          <p:nvSpPr>
            <p:cNvPr id="13" name="Freeform 13"/>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14" name="TextBox 14"/>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15" name="Group 15"/>
          <p:cNvGrpSpPr/>
          <p:nvPr/>
        </p:nvGrpSpPr>
        <p:grpSpPr>
          <a:xfrm>
            <a:off x="13127464" y="3668330"/>
            <a:ext cx="1968307" cy="19683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2617576" y="3412825"/>
            <a:ext cx="2475541" cy="5355645"/>
            <a:chOff x="0" y="0"/>
            <a:chExt cx="594251" cy="1285618"/>
          </a:xfrm>
        </p:grpSpPr>
        <p:sp>
          <p:nvSpPr>
            <p:cNvPr id="19" name="Freeform 19"/>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20" name="TextBox 20"/>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21" name="Group 21"/>
          <p:cNvGrpSpPr/>
          <p:nvPr/>
        </p:nvGrpSpPr>
        <p:grpSpPr>
          <a:xfrm>
            <a:off x="2902303" y="3657394"/>
            <a:ext cx="1968307" cy="19683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24" name="Freeform 24"/>
          <p:cNvSpPr/>
          <p:nvPr/>
        </p:nvSpPr>
        <p:spPr>
          <a:xfrm>
            <a:off x="3430750" y="4326076"/>
            <a:ext cx="849191" cy="652816"/>
          </a:xfrm>
          <a:custGeom>
            <a:avLst/>
            <a:gdLst/>
            <a:ahLst/>
            <a:cxnLst/>
            <a:rect l="l" t="t" r="r" b="b"/>
            <a:pathLst>
              <a:path w="849191" h="652816">
                <a:moveTo>
                  <a:pt x="0" y="0"/>
                </a:moveTo>
                <a:lnTo>
                  <a:pt x="849192" y="0"/>
                </a:lnTo>
                <a:lnTo>
                  <a:pt x="849192" y="652815"/>
                </a:lnTo>
                <a:lnTo>
                  <a:pt x="0" y="652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AutoShape 25"/>
          <p:cNvSpPr/>
          <p:nvPr/>
        </p:nvSpPr>
        <p:spPr>
          <a:xfrm>
            <a:off x="1028700" y="9270050"/>
            <a:ext cx="16230600" cy="0"/>
          </a:xfrm>
          <a:prstGeom prst="line">
            <a:avLst/>
          </a:prstGeom>
          <a:ln w="9525" cap="flat">
            <a:solidFill>
              <a:srgbClr val="ADADAD"/>
            </a:solidFill>
            <a:prstDash val="solid"/>
            <a:headEnd type="none" w="sm" len="sm"/>
            <a:tailEnd type="none" w="sm" len="sm"/>
          </a:ln>
        </p:spPr>
        <p:txBody>
          <a:bodyPr/>
          <a:lstStyle/>
          <a:p>
            <a:endParaRPr lang="en-US"/>
          </a:p>
        </p:txBody>
      </p:sp>
      <p:sp>
        <p:nvSpPr>
          <p:cNvPr id="26" name="Freeform 26"/>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6">
              <a:extLst>
                <a:ext uri="{96DAC541-7B7A-43D3-8B79-37D633B846F1}">
                  <asvg:svgBlip xmlns:asvg="http://schemas.microsoft.com/office/drawing/2016/SVG/main" r:embed="rId7"/>
                </a:ext>
              </a:extLst>
            </a:blip>
            <a:stretch>
              <a:fillRect r="-466233" b="-1383945"/>
            </a:stretch>
          </a:blipFill>
          <a:ln cap="sq">
            <a:noFill/>
            <a:prstDash val="solid"/>
            <a:miter/>
          </a:ln>
        </p:spPr>
        <p:txBody>
          <a:bodyPr/>
          <a:lstStyle/>
          <a:p>
            <a:endParaRPr lang="en-US"/>
          </a:p>
        </p:txBody>
      </p:sp>
      <p:sp>
        <p:nvSpPr>
          <p:cNvPr id="27" name="TextBox 27"/>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28" name="Freeform 28"/>
          <p:cNvSpPr/>
          <p:nvPr/>
        </p:nvSpPr>
        <p:spPr>
          <a:xfrm>
            <a:off x="15208514" y="2716761"/>
            <a:ext cx="1470968" cy="461516"/>
          </a:xfrm>
          <a:custGeom>
            <a:avLst/>
            <a:gdLst/>
            <a:ahLst/>
            <a:cxnLst/>
            <a:rect l="l" t="t" r="r" b="b"/>
            <a:pathLst>
              <a:path w="1470968" h="461516">
                <a:moveTo>
                  <a:pt x="0" y="0"/>
                </a:moveTo>
                <a:lnTo>
                  <a:pt x="1470968" y="0"/>
                </a:lnTo>
                <a:lnTo>
                  <a:pt x="1470968"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Freeform 29"/>
          <p:cNvSpPr/>
          <p:nvPr/>
        </p:nvSpPr>
        <p:spPr>
          <a:xfrm>
            <a:off x="1761119" y="2716761"/>
            <a:ext cx="1470968" cy="461516"/>
          </a:xfrm>
          <a:custGeom>
            <a:avLst/>
            <a:gdLst/>
            <a:ahLst/>
            <a:cxnLst/>
            <a:rect l="l" t="t" r="r" b="b"/>
            <a:pathLst>
              <a:path w="1470968" h="461516">
                <a:moveTo>
                  <a:pt x="0" y="0"/>
                </a:moveTo>
                <a:lnTo>
                  <a:pt x="1470969" y="0"/>
                </a:lnTo>
                <a:lnTo>
                  <a:pt x="1470969"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2" name="Freeform 32"/>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3" name="Freeform 33"/>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4" name="Freeform 34"/>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5" name="Freeform 35"/>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6" name="Freeform 36"/>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7" name="TextBox 37"/>
          <p:cNvSpPr txBox="1"/>
          <p:nvPr/>
        </p:nvSpPr>
        <p:spPr>
          <a:xfrm>
            <a:off x="6408432" y="5873352"/>
            <a:ext cx="1681776"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Coding skills for Children</a:t>
            </a:r>
          </a:p>
        </p:txBody>
      </p:sp>
      <p:sp>
        <p:nvSpPr>
          <p:cNvPr id="38" name="TextBox 38"/>
          <p:cNvSpPr txBox="1"/>
          <p:nvPr/>
        </p:nvSpPr>
        <p:spPr>
          <a:xfrm>
            <a:off x="6321060" y="6804102"/>
            <a:ext cx="1906087" cy="109685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programming language skills  are made available on the website</a:t>
            </a:r>
          </a:p>
        </p:txBody>
      </p:sp>
      <p:sp>
        <p:nvSpPr>
          <p:cNvPr id="39" name="TextBox 39"/>
          <p:cNvSpPr txBox="1"/>
          <p:nvPr/>
        </p:nvSpPr>
        <p:spPr>
          <a:xfrm>
            <a:off x="9593663" y="5702961"/>
            <a:ext cx="2190814" cy="1044343"/>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Basic Entrepreneurship skils</a:t>
            </a:r>
          </a:p>
        </p:txBody>
      </p:sp>
      <p:sp>
        <p:nvSpPr>
          <p:cNvPr id="40" name="TextBox 40"/>
          <p:cNvSpPr txBox="1"/>
          <p:nvPr/>
        </p:nvSpPr>
        <p:spPr>
          <a:xfrm>
            <a:off x="9739817" y="6804102"/>
            <a:ext cx="1906087" cy="1373079"/>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Immigrants find  resources on basic entrepreneural skills for them selves and their young adults </a:t>
            </a:r>
          </a:p>
        </p:txBody>
      </p:sp>
      <p:sp>
        <p:nvSpPr>
          <p:cNvPr id="41" name="TextBox 41"/>
          <p:cNvSpPr txBox="1"/>
          <p:nvPr/>
        </p:nvSpPr>
        <p:spPr>
          <a:xfrm>
            <a:off x="13420094" y="5873352"/>
            <a:ext cx="1383049" cy="778350"/>
          </a:xfrm>
          <a:prstGeom prst="rect">
            <a:avLst/>
          </a:prstGeom>
        </p:spPr>
        <p:txBody>
          <a:bodyPr lIns="0" tIns="0" rIns="0" bIns="0" rtlCol="0" anchor="t">
            <a:spAutoFit/>
          </a:bodyPr>
          <a:lstStyle/>
          <a:p>
            <a:pPr marL="0" lvl="1" indent="0" algn="ctr">
              <a:lnSpc>
                <a:spcPts val="2069"/>
              </a:lnSpc>
              <a:spcBef>
                <a:spcPct val="0"/>
              </a:spcBef>
            </a:pPr>
            <a:r>
              <a:rPr lang="en-US" sz="1478" b="1">
                <a:solidFill>
                  <a:srgbClr val="FFFFFF"/>
                </a:solidFill>
                <a:latin typeface="Barlow Semi-Bold"/>
                <a:ea typeface="Barlow Semi-Bold"/>
                <a:cs typeface="Barlow Semi-Bold"/>
                <a:sym typeface="Barlow Semi-Bold"/>
              </a:rPr>
              <a:t>Musical Instruments skills</a:t>
            </a:r>
          </a:p>
        </p:txBody>
      </p:sp>
      <p:sp>
        <p:nvSpPr>
          <p:cNvPr id="42" name="TextBox 42"/>
          <p:cNvSpPr txBox="1"/>
          <p:nvPr/>
        </p:nvSpPr>
        <p:spPr>
          <a:xfrm>
            <a:off x="13158575" y="6804102"/>
            <a:ext cx="1906087" cy="164930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Resources for newcomers who want to learn musical instruments are available on the websites.</a:t>
            </a:r>
          </a:p>
        </p:txBody>
      </p:sp>
      <p:sp>
        <p:nvSpPr>
          <p:cNvPr id="43" name="TextBox 43"/>
          <p:cNvSpPr txBox="1"/>
          <p:nvPr/>
        </p:nvSpPr>
        <p:spPr>
          <a:xfrm>
            <a:off x="2737143" y="5873352"/>
            <a:ext cx="2190814"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Skill Empowerment Information</a:t>
            </a:r>
          </a:p>
        </p:txBody>
      </p:sp>
      <p:sp>
        <p:nvSpPr>
          <p:cNvPr id="44" name="TextBox 44"/>
          <p:cNvSpPr txBox="1"/>
          <p:nvPr/>
        </p:nvSpPr>
        <p:spPr>
          <a:xfrm>
            <a:off x="2902303" y="6804102"/>
            <a:ext cx="1906087" cy="1373079"/>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Immigrants can find skill empowerment opportunities and resources for their children</a:t>
            </a:r>
          </a:p>
        </p:txBody>
      </p:sp>
      <p:sp>
        <p:nvSpPr>
          <p:cNvPr id="45" name="TextBox 45"/>
          <p:cNvSpPr txBox="1"/>
          <p:nvPr/>
        </p:nvSpPr>
        <p:spPr>
          <a:xfrm>
            <a:off x="4032189" y="693296"/>
            <a:ext cx="10223621" cy="688975"/>
          </a:xfrm>
          <a:prstGeom prst="rect">
            <a:avLst/>
          </a:prstGeom>
        </p:spPr>
        <p:txBody>
          <a:bodyPr lIns="0" tIns="0" rIns="0" bIns="0" rtlCol="0" anchor="t">
            <a:spAutoFit/>
          </a:bodyPr>
          <a:lstStyle/>
          <a:p>
            <a:pPr algn="ctr">
              <a:lnSpc>
                <a:spcPts val="5599"/>
              </a:lnSpc>
            </a:pPr>
            <a:r>
              <a:rPr lang="en-US" sz="3999" b="1" spc="167">
                <a:solidFill>
                  <a:srgbClr val="2D3740"/>
                </a:solidFill>
                <a:latin typeface="Barlow Bold"/>
                <a:ea typeface="Barlow Bold"/>
                <a:cs typeface="Barlow Bold"/>
                <a:sym typeface="Barlow Bold"/>
              </a:rPr>
              <a:t>PRODUCT OVERVIEW</a:t>
            </a:r>
          </a:p>
        </p:txBody>
      </p:sp>
      <p:sp>
        <p:nvSpPr>
          <p:cNvPr id="46" name="TextBox 46"/>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11</a:t>
            </a:r>
          </a:p>
        </p:txBody>
      </p:sp>
      <p:grpSp>
        <p:nvGrpSpPr>
          <p:cNvPr id="47" name="Group 47"/>
          <p:cNvGrpSpPr/>
          <p:nvPr/>
        </p:nvGrpSpPr>
        <p:grpSpPr>
          <a:xfrm>
            <a:off x="6321060" y="3657394"/>
            <a:ext cx="1968307" cy="1968307"/>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49" name="TextBox 49"/>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50" name="Freeform 50"/>
          <p:cNvSpPr/>
          <p:nvPr/>
        </p:nvSpPr>
        <p:spPr>
          <a:xfrm>
            <a:off x="6824724" y="4383539"/>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Freeform 51"/>
          <p:cNvSpPr/>
          <p:nvPr/>
        </p:nvSpPr>
        <p:spPr>
          <a:xfrm>
            <a:off x="10264474" y="4383539"/>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Freeform 52"/>
          <p:cNvSpPr/>
          <p:nvPr/>
        </p:nvSpPr>
        <p:spPr>
          <a:xfrm>
            <a:off x="13687023" y="4490684"/>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3" name="TextBox 53"/>
          <p:cNvSpPr txBox="1"/>
          <p:nvPr/>
        </p:nvSpPr>
        <p:spPr>
          <a:xfrm>
            <a:off x="3215665" y="1643001"/>
            <a:ext cx="11903544" cy="502921"/>
          </a:xfrm>
          <a:prstGeom prst="rect">
            <a:avLst/>
          </a:prstGeom>
        </p:spPr>
        <p:txBody>
          <a:bodyPr lIns="0" tIns="0" rIns="0" bIns="0" rtlCol="0" anchor="t">
            <a:spAutoFit/>
          </a:bodyPr>
          <a:lstStyle/>
          <a:p>
            <a:pPr marL="0" lvl="0" indent="0" algn="ctr">
              <a:lnSpc>
                <a:spcPts val="4199"/>
              </a:lnSpc>
              <a:spcBef>
                <a:spcPct val="0"/>
              </a:spcBef>
            </a:pPr>
            <a:r>
              <a:rPr lang="en-US" sz="2799" b="1" spc="145">
                <a:solidFill>
                  <a:srgbClr val="2D3740"/>
                </a:solidFill>
                <a:latin typeface="Barlow Bold"/>
                <a:ea typeface="Barlow Bold"/>
                <a:cs typeface="Barlow Bold"/>
                <a:sym typeface="Barlow Bold"/>
              </a:rPr>
              <a:t>A high-level overview of the product scope and key features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5559672" y="779021"/>
            <a:ext cx="7168657" cy="8728958"/>
          </a:xfrm>
          <a:custGeom>
            <a:avLst/>
            <a:gdLst/>
            <a:ahLst/>
            <a:cxnLst/>
            <a:rect l="l" t="t" r="r" b="b"/>
            <a:pathLst>
              <a:path w="7168657" h="8728958">
                <a:moveTo>
                  <a:pt x="0" y="0"/>
                </a:moveTo>
                <a:lnTo>
                  <a:pt x="7168656" y="0"/>
                </a:lnTo>
                <a:lnTo>
                  <a:pt x="7168656" y="8728958"/>
                </a:lnTo>
                <a:lnTo>
                  <a:pt x="0" y="87289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036333" y="3412825"/>
            <a:ext cx="2475541" cy="5355645"/>
            <a:chOff x="0" y="0"/>
            <a:chExt cx="594251" cy="1285618"/>
          </a:xfrm>
        </p:grpSpPr>
        <p:sp>
          <p:nvSpPr>
            <p:cNvPr id="4" name="Freeform 4"/>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5" name="TextBox 5"/>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6" name="Group 6"/>
          <p:cNvGrpSpPr/>
          <p:nvPr/>
        </p:nvGrpSpPr>
        <p:grpSpPr>
          <a:xfrm>
            <a:off x="9455090" y="3412825"/>
            <a:ext cx="2475541" cy="5355645"/>
            <a:chOff x="0" y="0"/>
            <a:chExt cx="594251" cy="1285618"/>
          </a:xfrm>
        </p:grpSpPr>
        <p:sp>
          <p:nvSpPr>
            <p:cNvPr id="7" name="Freeform 7"/>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8" name="TextBox 8"/>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9" name="Group 9"/>
          <p:cNvGrpSpPr/>
          <p:nvPr/>
        </p:nvGrpSpPr>
        <p:grpSpPr>
          <a:xfrm>
            <a:off x="9708707" y="3668330"/>
            <a:ext cx="1968307" cy="19683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2" name="Group 12"/>
          <p:cNvGrpSpPr/>
          <p:nvPr/>
        </p:nvGrpSpPr>
        <p:grpSpPr>
          <a:xfrm>
            <a:off x="12873848" y="3412825"/>
            <a:ext cx="2475541" cy="5355645"/>
            <a:chOff x="0" y="0"/>
            <a:chExt cx="594251" cy="1285618"/>
          </a:xfrm>
        </p:grpSpPr>
        <p:sp>
          <p:nvSpPr>
            <p:cNvPr id="13" name="Freeform 13"/>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14" name="TextBox 14"/>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15" name="Group 15"/>
          <p:cNvGrpSpPr/>
          <p:nvPr/>
        </p:nvGrpSpPr>
        <p:grpSpPr>
          <a:xfrm>
            <a:off x="13127464" y="3668330"/>
            <a:ext cx="1968307" cy="19683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2617576" y="3412825"/>
            <a:ext cx="2475541" cy="5355645"/>
            <a:chOff x="0" y="0"/>
            <a:chExt cx="594251" cy="1285618"/>
          </a:xfrm>
        </p:grpSpPr>
        <p:sp>
          <p:nvSpPr>
            <p:cNvPr id="19" name="Freeform 19"/>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000000"/>
            </a:solidFill>
          </p:spPr>
          <p:txBody>
            <a:bodyPr/>
            <a:lstStyle/>
            <a:p>
              <a:endParaRPr lang="en-US"/>
            </a:p>
          </p:txBody>
        </p:sp>
        <p:sp>
          <p:nvSpPr>
            <p:cNvPr id="20" name="TextBox 20"/>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21" name="Group 21"/>
          <p:cNvGrpSpPr/>
          <p:nvPr/>
        </p:nvGrpSpPr>
        <p:grpSpPr>
          <a:xfrm>
            <a:off x="2902303" y="3657394"/>
            <a:ext cx="1968307" cy="19683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24" name="Freeform 24"/>
          <p:cNvSpPr/>
          <p:nvPr/>
        </p:nvSpPr>
        <p:spPr>
          <a:xfrm>
            <a:off x="3430750" y="4326076"/>
            <a:ext cx="849191" cy="652816"/>
          </a:xfrm>
          <a:custGeom>
            <a:avLst/>
            <a:gdLst/>
            <a:ahLst/>
            <a:cxnLst/>
            <a:rect l="l" t="t" r="r" b="b"/>
            <a:pathLst>
              <a:path w="849191" h="652816">
                <a:moveTo>
                  <a:pt x="0" y="0"/>
                </a:moveTo>
                <a:lnTo>
                  <a:pt x="849192" y="0"/>
                </a:lnTo>
                <a:lnTo>
                  <a:pt x="849192" y="652815"/>
                </a:lnTo>
                <a:lnTo>
                  <a:pt x="0" y="652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AutoShape 25"/>
          <p:cNvSpPr/>
          <p:nvPr/>
        </p:nvSpPr>
        <p:spPr>
          <a:xfrm>
            <a:off x="1028700" y="9270050"/>
            <a:ext cx="16230600" cy="0"/>
          </a:xfrm>
          <a:prstGeom prst="line">
            <a:avLst/>
          </a:prstGeom>
          <a:ln w="9525" cap="flat">
            <a:solidFill>
              <a:srgbClr val="ADADAD"/>
            </a:solidFill>
            <a:prstDash val="solid"/>
            <a:headEnd type="none" w="sm" len="sm"/>
            <a:tailEnd type="none" w="sm" len="sm"/>
          </a:ln>
        </p:spPr>
        <p:txBody>
          <a:bodyPr/>
          <a:lstStyle/>
          <a:p>
            <a:endParaRPr lang="en-US"/>
          </a:p>
        </p:txBody>
      </p:sp>
      <p:sp>
        <p:nvSpPr>
          <p:cNvPr id="26" name="Freeform 26"/>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6">
              <a:extLst>
                <a:ext uri="{96DAC541-7B7A-43D3-8B79-37D633B846F1}">
                  <asvg:svgBlip xmlns:asvg="http://schemas.microsoft.com/office/drawing/2016/SVG/main" r:embed="rId7"/>
                </a:ext>
              </a:extLst>
            </a:blip>
            <a:stretch>
              <a:fillRect r="-466233" b="-1383945"/>
            </a:stretch>
          </a:blipFill>
          <a:ln cap="sq">
            <a:noFill/>
            <a:prstDash val="solid"/>
            <a:miter/>
          </a:ln>
        </p:spPr>
        <p:txBody>
          <a:bodyPr/>
          <a:lstStyle/>
          <a:p>
            <a:endParaRPr lang="en-US"/>
          </a:p>
        </p:txBody>
      </p:sp>
      <p:sp>
        <p:nvSpPr>
          <p:cNvPr id="27" name="TextBox 27"/>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28" name="Freeform 28"/>
          <p:cNvSpPr/>
          <p:nvPr/>
        </p:nvSpPr>
        <p:spPr>
          <a:xfrm>
            <a:off x="15208514" y="2716761"/>
            <a:ext cx="1470968" cy="461516"/>
          </a:xfrm>
          <a:custGeom>
            <a:avLst/>
            <a:gdLst/>
            <a:ahLst/>
            <a:cxnLst/>
            <a:rect l="l" t="t" r="r" b="b"/>
            <a:pathLst>
              <a:path w="1470968" h="461516">
                <a:moveTo>
                  <a:pt x="0" y="0"/>
                </a:moveTo>
                <a:lnTo>
                  <a:pt x="1470968" y="0"/>
                </a:lnTo>
                <a:lnTo>
                  <a:pt x="1470968"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Freeform 29"/>
          <p:cNvSpPr/>
          <p:nvPr/>
        </p:nvSpPr>
        <p:spPr>
          <a:xfrm>
            <a:off x="1761119" y="2716761"/>
            <a:ext cx="1470968" cy="461516"/>
          </a:xfrm>
          <a:custGeom>
            <a:avLst/>
            <a:gdLst/>
            <a:ahLst/>
            <a:cxnLst/>
            <a:rect l="l" t="t" r="r" b="b"/>
            <a:pathLst>
              <a:path w="1470968" h="461516">
                <a:moveTo>
                  <a:pt x="0" y="0"/>
                </a:moveTo>
                <a:lnTo>
                  <a:pt x="1470969" y="0"/>
                </a:lnTo>
                <a:lnTo>
                  <a:pt x="1470969"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2" name="Freeform 32"/>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3" name="Freeform 33"/>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4" name="Freeform 34"/>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5" name="Freeform 35"/>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6" name="Freeform 36"/>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7" name="TextBox 37"/>
          <p:cNvSpPr txBox="1"/>
          <p:nvPr/>
        </p:nvSpPr>
        <p:spPr>
          <a:xfrm>
            <a:off x="6408432" y="5873352"/>
            <a:ext cx="1681776"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Community group creation</a:t>
            </a:r>
          </a:p>
        </p:txBody>
      </p:sp>
      <p:sp>
        <p:nvSpPr>
          <p:cNvPr id="38" name="TextBox 38"/>
          <p:cNvSpPr txBox="1"/>
          <p:nvPr/>
        </p:nvSpPr>
        <p:spPr>
          <a:xfrm>
            <a:off x="6321060" y="6804102"/>
            <a:ext cx="1906087" cy="164930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Open a community group on facebook for real time communication  and effective engagegement.</a:t>
            </a:r>
          </a:p>
        </p:txBody>
      </p:sp>
      <p:sp>
        <p:nvSpPr>
          <p:cNvPr id="39" name="TextBox 39"/>
          <p:cNvSpPr txBox="1"/>
          <p:nvPr/>
        </p:nvSpPr>
        <p:spPr>
          <a:xfrm>
            <a:off x="9593663" y="5702961"/>
            <a:ext cx="2190814" cy="691918"/>
          </a:xfrm>
          <a:prstGeom prst="rect">
            <a:avLst/>
          </a:prstGeom>
        </p:spPr>
        <p:txBody>
          <a:bodyPr lIns="0" tIns="0" rIns="0" bIns="0" rtlCol="0" anchor="t">
            <a:spAutoFit/>
          </a:bodyPr>
          <a:lstStyle/>
          <a:p>
            <a:pPr algn="ctr">
              <a:lnSpc>
                <a:spcPts val="2812"/>
              </a:lnSpc>
            </a:pPr>
            <a:r>
              <a:rPr lang="en-US" sz="2009" b="1">
                <a:solidFill>
                  <a:srgbClr val="FFFFFF"/>
                </a:solidFill>
                <a:latin typeface="Barlow Semi-Bold"/>
                <a:ea typeface="Barlow Semi-Bold"/>
                <a:cs typeface="Barlow Semi-Bold"/>
                <a:sym typeface="Barlow Semi-Bold"/>
              </a:rPr>
              <a:t>Attendance </a:t>
            </a:r>
          </a:p>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tool</a:t>
            </a:r>
          </a:p>
        </p:txBody>
      </p:sp>
      <p:sp>
        <p:nvSpPr>
          <p:cNvPr id="40" name="TextBox 40"/>
          <p:cNvSpPr txBox="1"/>
          <p:nvPr/>
        </p:nvSpPr>
        <p:spPr>
          <a:xfrm>
            <a:off x="9739817" y="6804102"/>
            <a:ext cx="1906087" cy="109685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access to the attendance tool for meeting and record purposes</a:t>
            </a:r>
          </a:p>
        </p:txBody>
      </p:sp>
      <p:sp>
        <p:nvSpPr>
          <p:cNvPr id="41" name="TextBox 41"/>
          <p:cNvSpPr txBox="1"/>
          <p:nvPr/>
        </p:nvSpPr>
        <p:spPr>
          <a:xfrm>
            <a:off x="13420094" y="5873352"/>
            <a:ext cx="1383049" cy="778350"/>
          </a:xfrm>
          <a:prstGeom prst="rect">
            <a:avLst/>
          </a:prstGeom>
        </p:spPr>
        <p:txBody>
          <a:bodyPr lIns="0" tIns="0" rIns="0" bIns="0" rtlCol="0" anchor="t">
            <a:spAutoFit/>
          </a:bodyPr>
          <a:lstStyle/>
          <a:p>
            <a:pPr algn="ctr">
              <a:lnSpc>
                <a:spcPts val="2069"/>
              </a:lnSpc>
            </a:pPr>
            <a:r>
              <a:rPr lang="en-US" sz="1478" b="1">
                <a:solidFill>
                  <a:srgbClr val="FFFFFF"/>
                </a:solidFill>
                <a:latin typeface="Barlow Semi-Bold"/>
                <a:ea typeface="Barlow Semi-Bold"/>
                <a:cs typeface="Barlow Semi-Bold"/>
                <a:sym typeface="Barlow Semi-Bold"/>
              </a:rPr>
              <a:t>feedback Management</a:t>
            </a:r>
          </a:p>
          <a:p>
            <a:pPr marL="0" lvl="1" indent="0" algn="ctr">
              <a:lnSpc>
                <a:spcPts val="2069"/>
              </a:lnSpc>
              <a:spcBef>
                <a:spcPct val="0"/>
              </a:spcBef>
            </a:pPr>
            <a:r>
              <a:rPr lang="en-US" sz="1478" b="1">
                <a:solidFill>
                  <a:srgbClr val="FFFFFF"/>
                </a:solidFill>
                <a:latin typeface="Barlow Semi-Bold"/>
                <a:ea typeface="Barlow Semi-Bold"/>
                <a:cs typeface="Barlow Semi-Bold"/>
                <a:sym typeface="Barlow Semi-Bold"/>
              </a:rPr>
              <a:t>system</a:t>
            </a:r>
          </a:p>
        </p:txBody>
      </p:sp>
      <p:sp>
        <p:nvSpPr>
          <p:cNvPr id="42" name="TextBox 42"/>
          <p:cNvSpPr txBox="1"/>
          <p:nvPr/>
        </p:nvSpPr>
        <p:spPr>
          <a:xfrm>
            <a:off x="13158575" y="6804102"/>
            <a:ext cx="1906087" cy="820629"/>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Review user feedbacks for iterations and improvements.</a:t>
            </a:r>
          </a:p>
        </p:txBody>
      </p:sp>
      <p:sp>
        <p:nvSpPr>
          <p:cNvPr id="43" name="TextBox 43"/>
          <p:cNvSpPr txBox="1"/>
          <p:nvPr/>
        </p:nvSpPr>
        <p:spPr>
          <a:xfrm>
            <a:off x="2737143" y="5873352"/>
            <a:ext cx="2190814"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Mentorship program</a:t>
            </a:r>
          </a:p>
        </p:txBody>
      </p:sp>
      <p:sp>
        <p:nvSpPr>
          <p:cNvPr id="44" name="TextBox 44"/>
          <p:cNvSpPr txBox="1"/>
          <p:nvPr/>
        </p:nvSpPr>
        <p:spPr>
          <a:xfrm>
            <a:off x="2902303" y="6804102"/>
            <a:ext cx="1906087" cy="820629"/>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Access Mentorship platform for a clear headway</a:t>
            </a:r>
          </a:p>
        </p:txBody>
      </p:sp>
      <p:sp>
        <p:nvSpPr>
          <p:cNvPr id="45" name="TextBox 45"/>
          <p:cNvSpPr txBox="1"/>
          <p:nvPr/>
        </p:nvSpPr>
        <p:spPr>
          <a:xfrm>
            <a:off x="4032189" y="693296"/>
            <a:ext cx="10223621" cy="688975"/>
          </a:xfrm>
          <a:prstGeom prst="rect">
            <a:avLst/>
          </a:prstGeom>
        </p:spPr>
        <p:txBody>
          <a:bodyPr lIns="0" tIns="0" rIns="0" bIns="0" rtlCol="0" anchor="t">
            <a:spAutoFit/>
          </a:bodyPr>
          <a:lstStyle/>
          <a:p>
            <a:pPr algn="ctr">
              <a:lnSpc>
                <a:spcPts val="5599"/>
              </a:lnSpc>
            </a:pPr>
            <a:r>
              <a:rPr lang="en-US" sz="3999" b="1" spc="167">
                <a:solidFill>
                  <a:srgbClr val="2D3740"/>
                </a:solidFill>
                <a:latin typeface="Barlow Bold"/>
                <a:ea typeface="Barlow Bold"/>
                <a:cs typeface="Barlow Bold"/>
                <a:sym typeface="Barlow Bold"/>
              </a:rPr>
              <a:t>PRODUCT OVERVIEW</a:t>
            </a:r>
          </a:p>
        </p:txBody>
      </p:sp>
      <p:sp>
        <p:nvSpPr>
          <p:cNvPr id="46" name="TextBox 46"/>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12</a:t>
            </a:r>
          </a:p>
        </p:txBody>
      </p:sp>
      <p:grpSp>
        <p:nvGrpSpPr>
          <p:cNvPr id="47" name="Group 47"/>
          <p:cNvGrpSpPr/>
          <p:nvPr/>
        </p:nvGrpSpPr>
        <p:grpSpPr>
          <a:xfrm>
            <a:off x="6321060" y="3657394"/>
            <a:ext cx="1968307" cy="1968307"/>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a:ln w="66675" cap="sq">
              <a:solidFill>
                <a:srgbClr val="FFFFFF"/>
              </a:solidFill>
              <a:prstDash val="solid"/>
              <a:miter/>
            </a:ln>
          </p:spPr>
          <p:txBody>
            <a:bodyPr/>
            <a:lstStyle/>
            <a:p>
              <a:endParaRPr lang="en-US"/>
            </a:p>
          </p:txBody>
        </p:sp>
        <p:sp>
          <p:nvSpPr>
            <p:cNvPr id="49" name="TextBox 49"/>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50" name="Freeform 50"/>
          <p:cNvSpPr/>
          <p:nvPr/>
        </p:nvSpPr>
        <p:spPr>
          <a:xfrm>
            <a:off x="6824724" y="4383539"/>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Freeform 51"/>
          <p:cNvSpPr/>
          <p:nvPr/>
        </p:nvSpPr>
        <p:spPr>
          <a:xfrm>
            <a:off x="10264474" y="4383539"/>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Freeform 52"/>
          <p:cNvSpPr/>
          <p:nvPr/>
        </p:nvSpPr>
        <p:spPr>
          <a:xfrm>
            <a:off x="13687023" y="4490684"/>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3" name="TextBox 53"/>
          <p:cNvSpPr txBox="1"/>
          <p:nvPr/>
        </p:nvSpPr>
        <p:spPr>
          <a:xfrm>
            <a:off x="3215665" y="1643001"/>
            <a:ext cx="11903544" cy="502921"/>
          </a:xfrm>
          <a:prstGeom prst="rect">
            <a:avLst/>
          </a:prstGeom>
        </p:spPr>
        <p:txBody>
          <a:bodyPr lIns="0" tIns="0" rIns="0" bIns="0" rtlCol="0" anchor="t">
            <a:spAutoFit/>
          </a:bodyPr>
          <a:lstStyle/>
          <a:p>
            <a:pPr marL="0" lvl="0" indent="0" algn="ctr">
              <a:lnSpc>
                <a:spcPts val="4199"/>
              </a:lnSpc>
              <a:spcBef>
                <a:spcPct val="0"/>
              </a:spcBef>
            </a:pPr>
            <a:r>
              <a:rPr lang="en-US" sz="2799" spc="145">
                <a:solidFill>
                  <a:srgbClr val="2D3740"/>
                </a:solidFill>
                <a:latin typeface="Barlow"/>
                <a:ea typeface="Barlow"/>
                <a:cs typeface="Barlow"/>
                <a:sym typeface="Barlow"/>
              </a:rPr>
              <a:t>Ahigh-level overview of the product scope and key features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5559672" y="779021"/>
            <a:ext cx="7168657" cy="8728958"/>
          </a:xfrm>
          <a:custGeom>
            <a:avLst/>
            <a:gdLst/>
            <a:ahLst/>
            <a:cxnLst/>
            <a:rect l="l" t="t" r="r" b="b"/>
            <a:pathLst>
              <a:path w="7168657" h="8728958">
                <a:moveTo>
                  <a:pt x="0" y="0"/>
                </a:moveTo>
                <a:lnTo>
                  <a:pt x="7168656" y="0"/>
                </a:lnTo>
                <a:lnTo>
                  <a:pt x="7168656" y="8728958"/>
                </a:lnTo>
                <a:lnTo>
                  <a:pt x="0" y="87289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AutoShape 25"/>
          <p:cNvSpPr/>
          <p:nvPr/>
        </p:nvSpPr>
        <p:spPr>
          <a:xfrm>
            <a:off x="1028700" y="9270050"/>
            <a:ext cx="16230600" cy="0"/>
          </a:xfrm>
          <a:prstGeom prst="line">
            <a:avLst/>
          </a:prstGeom>
          <a:ln w="9525" cap="flat">
            <a:solidFill>
              <a:srgbClr val="ADADAD"/>
            </a:solidFill>
            <a:prstDash val="solid"/>
            <a:headEnd type="none" w="sm" len="sm"/>
            <a:tailEnd type="none" w="sm" len="sm"/>
          </a:ln>
        </p:spPr>
        <p:txBody>
          <a:bodyPr/>
          <a:lstStyle/>
          <a:p>
            <a:endParaRPr lang="en-US"/>
          </a:p>
        </p:txBody>
      </p:sp>
      <p:sp>
        <p:nvSpPr>
          <p:cNvPr id="26" name="Freeform 26"/>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4">
              <a:extLst>
                <a:ext uri="{96DAC541-7B7A-43D3-8B79-37D633B846F1}">
                  <asvg:svgBlip xmlns:asvg="http://schemas.microsoft.com/office/drawing/2016/SVG/main" r:embed="rId5"/>
                </a:ext>
              </a:extLst>
            </a:blip>
            <a:stretch>
              <a:fillRect r="-466233" b="-1383945"/>
            </a:stretch>
          </a:blipFill>
          <a:ln cap="sq">
            <a:noFill/>
            <a:prstDash val="solid"/>
            <a:miter/>
          </a:ln>
        </p:spPr>
        <p:txBody>
          <a:bodyPr/>
          <a:lstStyle/>
          <a:p>
            <a:endParaRPr lang="en-US"/>
          </a:p>
        </p:txBody>
      </p:sp>
      <p:sp>
        <p:nvSpPr>
          <p:cNvPr id="27" name="TextBox 27"/>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28" name="Freeform 28"/>
          <p:cNvSpPr/>
          <p:nvPr/>
        </p:nvSpPr>
        <p:spPr>
          <a:xfrm>
            <a:off x="15208514" y="2716761"/>
            <a:ext cx="1470968" cy="461516"/>
          </a:xfrm>
          <a:custGeom>
            <a:avLst/>
            <a:gdLst/>
            <a:ahLst/>
            <a:cxnLst/>
            <a:rect l="l" t="t" r="r" b="b"/>
            <a:pathLst>
              <a:path w="1470968" h="461516">
                <a:moveTo>
                  <a:pt x="0" y="0"/>
                </a:moveTo>
                <a:lnTo>
                  <a:pt x="1470968" y="0"/>
                </a:lnTo>
                <a:lnTo>
                  <a:pt x="1470968" y="461516"/>
                </a:lnTo>
                <a:lnTo>
                  <a:pt x="0" y="461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1761119" y="2716761"/>
            <a:ext cx="1470968" cy="461516"/>
          </a:xfrm>
          <a:custGeom>
            <a:avLst/>
            <a:gdLst/>
            <a:ahLst/>
            <a:cxnLst/>
            <a:rect l="l" t="t" r="r" b="b"/>
            <a:pathLst>
              <a:path w="1470968" h="461516">
                <a:moveTo>
                  <a:pt x="0" y="0"/>
                </a:moveTo>
                <a:lnTo>
                  <a:pt x="1470969" y="0"/>
                </a:lnTo>
                <a:lnTo>
                  <a:pt x="1470969" y="461516"/>
                </a:lnTo>
                <a:lnTo>
                  <a:pt x="0" y="461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Freeform 31"/>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Freeform 32"/>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34" name="Freeform 34"/>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35" name="Freeform 35"/>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6" name="Freeform 36"/>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45" name="TextBox 45"/>
          <p:cNvSpPr txBox="1"/>
          <p:nvPr/>
        </p:nvSpPr>
        <p:spPr>
          <a:xfrm>
            <a:off x="4032189" y="693296"/>
            <a:ext cx="10223621" cy="641201"/>
          </a:xfrm>
          <a:prstGeom prst="rect">
            <a:avLst/>
          </a:prstGeom>
        </p:spPr>
        <p:txBody>
          <a:bodyPr lIns="0" tIns="0" rIns="0" bIns="0" rtlCol="0" anchor="t">
            <a:spAutoFit/>
          </a:bodyPr>
          <a:lstStyle/>
          <a:p>
            <a:pPr algn="ctr">
              <a:lnSpc>
                <a:spcPts val="5599"/>
              </a:lnSpc>
            </a:pPr>
            <a:r>
              <a:rPr lang="en-US" sz="3999" b="1" spc="167" dirty="0">
                <a:solidFill>
                  <a:srgbClr val="2D3740"/>
                </a:solidFill>
                <a:latin typeface="Barlow Bold"/>
                <a:ea typeface="Barlow Bold"/>
                <a:cs typeface="Barlow Bold"/>
                <a:sym typeface="Barlow Bold"/>
              </a:rPr>
              <a:t>BCCC PROCESS FLOW</a:t>
            </a:r>
          </a:p>
        </p:txBody>
      </p:sp>
      <p:sp>
        <p:nvSpPr>
          <p:cNvPr id="46" name="TextBox 46"/>
          <p:cNvSpPr txBox="1"/>
          <p:nvPr/>
        </p:nvSpPr>
        <p:spPr>
          <a:xfrm>
            <a:off x="12530178" y="9408163"/>
            <a:ext cx="4729122" cy="368201"/>
          </a:xfrm>
          <a:prstGeom prst="rect">
            <a:avLst/>
          </a:prstGeom>
        </p:spPr>
        <p:txBody>
          <a:bodyPr lIns="0" tIns="0" rIns="0" bIns="0" rtlCol="0" anchor="t">
            <a:spAutoFit/>
          </a:bodyPr>
          <a:lstStyle/>
          <a:p>
            <a:pPr algn="r">
              <a:lnSpc>
                <a:spcPts val="3100"/>
              </a:lnSpc>
            </a:pPr>
            <a:r>
              <a:rPr lang="en-US" sz="2000" b="1">
                <a:solidFill>
                  <a:srgbClr val="2D3740"/>
                </a:solidFill>
                <a:latin typeface="Nunito Sans Bold"/>
                <a:ea typeface="Nunito Sans Bold"/>
                <a:cs typeface="Nunito Sans Bold"/>
                <a:sym typeface="Nunito Sans Bold"/>
              </a:rPr>
              <a:t>Slide 08</a:t>
            </a:r>
          </a:p>
        </p:txBody>
      </p:sp>
      <p:pic>
        <p:nvPicPr>
          <p:cNvPr id="65" name="Graphic 64">
            <a:extLst>
              <a:ext uri="{FF2B5EF4-FFF2-40B4-BE49-F238E27FC236}">
                <a16:creationId xmlns:a16="http://schemas.microsoft.com/office/drawing/2014/main" id="{AF2CE10B-2F25-CB6E-1339-3FD4B598FD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0" y="1241723"/>
            <a:ext cx="18288000" cy="9256524"/>
          </a:xfrm>
          <a:prstGeom prst="rect">
            <a:avLst/>
          </a:prstGeom>
        </p:spPr>
      </p:pic>
    </p:spTree>
    <p:extLst>
      <p:ext uri="{BB962C8B-B14F-4D97-AF65-F5344CB8AC3E}">
        <p14:creationId xmlns:p14="http://schemas.microsoft.com/office/powerpoint/2010/main" val="940567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6686971" y="8153005"/>
            <a:ext cx="4385292" cy="1794767"/>
          </a:xfrm>
          <a:custGeom>
            <a:avLst/>
            <a:gdLst/>
            <a:ahLst/>
            <a:cxnLst/>
            <a:rect l="l" t="t" r="r" b="b"/>
            <a:pathLst>
              <a:path w="4385292" h="1794767">
                <a:moveTo>
                  <a:pt x="0" y="0"/>
                </a:moveTo>
                <a:lnTo>
                  <a:pt x="4385292" y="0"/>
                </a:lnTo>
                <a:lnTo>
                  <a:pt x="4385292" y="1794767"/>
                </a:lnTo>
                <a:lnTo>
                  <a:pt x="0" y="1794767"/>
                </a:lnTo>
                <a:lnTo>
                  <a:pt x="0" y="0"/>
                </a:lnTo>
                <a:close/>
              </a:path>
            </a:pathLst>
          </a:custGeom>
          <a:blipFill>
            <a:blip r:embed="rId2">
              <a:alphaModFix amt="19999"/>
              <a:extLst>
                <a:ext uri="{96DAC541-7B7A-43D3-8B79-37D633B846F1}">
                  <asvg:svgBlip xmlns:asvg="http://schemas.microsoft.com/office/drawing/2016/SVG/main" r:embed="rId3"/>
                </a:ext>
              </a:extLst>
            </a:blip>
            <a:stretch>
              <a:fillRect t="-93332"/>
            </a:stretch>
          </a:blipFill>
        </p:spPr>
        <p:txBody>
          <a:bodyPr/>
          <a:lstStyle/>
          <a:p>
            <a:endParaRPr lang="en-US"/>
          </a:p>
        </p:txBody>
      </p:sp>
      <p:grpSp>
        <p:nvGrpSpPr>
          <p:cNvPr id="3" name="Group 3"/>
          <p:cNvGrpSpPr/>
          <p:nvPr/>
        </p:nvGrpSpPr>
        <p:grpSpPr>
          <a:xfrm rot="-5400000">
            <a:off x="5678933" y="-1488966"/>
            <a:ext cx="7360026" cy="13243606"/>
            <a:chOff x="0" y="0"/>
            <a:chExt cx="1213305" cy="2183217"/>
          </a:xfrm>
        </p:grpSpPr>
        <p:sp>
          <p:nvSpPr>
            <p:cNvPr id="4" name="Freeform 4"/>
            <p:cNvSpPr/>
            <p:nvPr/>
          </p:nvSpPr>
          <p:spPr>
            <a:xfrm>
              <a:off x="0" y="0"/>
              <a:ext cx="1213305" cy="2182185"/>
            </a:xfrm>
            <a:custGeom>
              <a:avLst/>
              <a:gdLst/>
              <a:ahLst/>
              <a:cxnLst/>
              <a:rect l="l" t="t" r="r" b="b"/>
              <a:pathLst>
                <a:path w="1213305" h="2182185">
                  <a:moveTo>
                    <a:pt x="1213305" y="16436"/>
                  </a:moveTo>
                  <a:lnTo>
                    <a:pt x="1213305" y="2052481"/>
                  </a:lnTo>
                  <a:cubicBezTo>
                    <a:pt x="1213305" y="2062013"/>
                    <a:pt x="1206520" y="2070195"/>
                    <a:pt x="1197153" y="2071960"/>
                  </a:cubicBezTo>
                  <a:lnTo>
                    <a:pt x="622804" y="2180174"/>
                  </a:lnTo>
                  <a:cubicBezTo>
                    <a:pt x="612130" y="2182185"/>
                    <a:pt x="601175" y="2182185"/>
                    <a:pt x="590501" y="2180174"/>
                  </a:cubicBezTo>
                  <a:lnTo>
                    <a:pt x="16152" y="2071960"/>
                  </a:lnTo>
                  <a:cubicBezTo>
                    <a:pt x="6784" y="2070195"/>
                    <a:pt x="0" y="2062013"/>
                    <a:pt x="0" y="2052481"/>
                  </a:cubicBezTo>
                  <a:lnTo>
                    <a:pt x="0" y="16436"/>
                  </a:lnTo>
                  <a:cubicBezTo>
                    <a:pt x="0" y="12077"/>
                    <a:pt x="1732" y="7896"/>
                    <a:pt x="4814" y="4814"/>
                  </a:cubicBezTo>
                  <a:cubicBezTo>
                    <a:pt x="7896" y="1732"/>
                    <a:pt x="12077" y="0"/>
                    <a:pt x="16436" y="0"/>
                  </a:cubicBezTo>
                  <a:lnTo>
                    <a:pt x="1196869" y="0"/>
                  </a:lnTo>
                  <a:cubicBezTo>
                    <a:pt x="1201228" y="0"/>
                    <a:pt x="1205409" y="1732"/>
                    <a:pt x="1208491" y="4814"/>
                  </a:cubicBezTo>
                  <a:cubicBezTo>
                    <a:pt x="1211573" y="7896"/>
                    <a:pt x="1213305" y="12077"/>
                    <a:pt x="1213305" y="16436"/>
                  </a:cubicBezTo>
                  <a:close/>
                </a:path>
              </a:pathLst>
            </a:custGeom>
            <a:solidFill>
              <a:srgbClr val="000000"/>
            </a:solidFill>
          </p:spPr>
          <p:txBody>
            <a:bodyPr/>
            <a:lstStyle/>
            <a:p>
              <a:endParaRPr lang="en-US"/>
            </a:p>
          </p:txBody>
        </p:sp>
        <p:sp>
          <p:nvSpPr>
            <p:cNvPr id="5" name="TextBox 5"/>
            <p:cNvSpPr txBox="1"/>
            <p:nvPr/>
          </p:nvSpPr>
          <p:spPr>
            <a:xfrm>
              <a:off x="0" y="-47625"/>
              <a:ext cx="1213305" cy="2116542"/>
            </a:xfrm>
            <a:prstGeom prst="rect">
              <a:avLst/>
            </a:prstGeom>
          </p:spPr>
          <p:txBody>
            <a:bodyPr lIns="50800" tIns="50800" rIns="50800" bIns="50800" rtlCol="0" anchor="ctr"/>
            <a:lstStyle/>
            <a:p>
              <a:pPr algn="ctr">
                <a:lnSpc>
                  <a:spcPts val="2399"/>
                </a:lnSpc>
              </a:pPr>
              <a:endParaRPr/>
            </a:p>
          </p:txBody>
        </p:sp>
      </p:grpSp>
      <p:sp>
        <p:nvSpPr>
          <p:cNvPr id="6" name="Freeform 6"/>
          <p:cNvSpPr/>
          <p:nvPr/>
        </p:nvSpPr>
        <p:spPr>
          <a:xfrm>
            <a:off x="12013629" y="1937324"/>
            <a:ext cx="1033098" cy="625885"/>
          </a:xfrm>
          <a:custGeom>
            <a:avLst/>
            <a:gdLst/>
            <a:ahLst/>
            <a:cxnLst/>
            <a:rect l="l" t="t" r="r" b="b"/>
            <a:pathLst>
              <a:path w="1033098" h="625885">
                <a:moveTo>
                  <a:pt x="0" y="0"/>
                </a:moveTo>
                <a:lnTo>
                  <a:pt x="1033098" y="0"/>
                </a:lnTo>
                <a:lnTo>
                  <a:pt x="1033098" y="625885"/>
                </a:lnTo>
                <a:lnTo>
                  <a:pt x="0" y="6258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4445585" y="7180322"/>
            <a:ext cx="900729" cy="545691"/>
          </a:xfrm>
          <a:custGeom>
            <a:avLst/>
            <a:gdLst/>
            <a:ahLst/>
            <a:cxnLst/>
            <a:rect l="l" t="t" r="r" b="b"/>
            <a:pathLst>
              <a:path w="900729" h="545691">
                <a:moveTo>
                  <a:pt x="0" y="0"/>
                </a:moveTo>
                <a:lnTo>
                  <a:pt x="900729" y="0"/>
                </a:lnTo>
                <a:lnTo>
                  <a:pt x="900729" y="545691"/>
                </a:lnTo>
                <a:lnTo>
                  <a:pt x="0" y="545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13904738" y="1525089"/>
            <a:ext cx="1258115" cy="1245234"/>
            <a:chOff x="0" y="0"/>
            <a:chExt cx="736600" cy="729059"/>
          </a:xfrm>
        </p:grpSpPr>
        <p:sp>
          <p:nvSpPr>
            <p:cNvPr id="9" name="Freeform 9"/>
            <p:cNvSpPr/>
            <p:nvPr/>
          </p:nvSpPr>
          <p:spPr>
            <a:xfrm>
              <a:off x="0" y="0"/>
              <a:ext cx="736600" cy="717867"/>
            </a:xfrm>
            <a:custGeom>
              <a:avLst/>
              <a:gdLst/>
              <a:ahLst/>
              <a:cxnLst/>
              <a:rect l="l" t="t" r="r" b="b"/>
              <a:pathLst>
                <a:path w="736600" h="717867">
                  <a:moveTo>
                    <a:pt x="736600" y="44614"/>
                  </a:moveTo>
                  <a:lnTo>
                    <a:pt x="736600" y="684445"/>
                  </a:lnTo>
                  <a:cubicBezTo>
                    <a:pt x="736600" y="694727"/>
                    <a:pt x="731630" y="704375"/>
                    <a:pt x="723257" y="710344"/>
                  </a:cubicBezTo>
                  <a:cubicBezTo>
                    <a:pt x="714885" y="716313"/>
                    <a:pt x="704144" y="717867"/>
                    <a:pt x="694424" y="714515"/>
                  </a:cubicBezTo>
                  <a:lnTo>
                    <a:pt x="410476" y="616602"/>
                  </a:lnTo>
                  <a:cubicBezTo>
                    <a:pt x="383148" y="607179"/>
                    <a:pt x="353452" y="607179"/>
                    <a:pt x="326124" y="616602"/>
                  </a:cubicBezTo>
                  <a:lnTo>
                    <a:pt x="42176" y="714515"/>
                  </a:lnTo>
                  <a:cubicBezTo>
                    <a:pt x="32456" y="717867"/>
                    <a:pt x="21715" y="716313"/>
                    <a:pt x="13343" y="710344"/>
                  </a:cubicBezTo>
                  <a:cubicBezTo>
                    <a:pt x="4970" y="704375"/>
                    <a:pt x="0" y="694727"/>
                    <a:pt x="0" y="684445"/>
                  </a:cubicBezTo>
                  <a:lnTo>
                    <a:pt x="0" y="44614"/>
                  </a:lnTo>
                  <a:cubicBezTo>
                    <a:pt x="0" y="32781"/>
                    <a:pt x="4700" y="21434"/>
                    <a:pt x="13067" y="13067"/>
                  </a:cubicBezTo>
                  <a:cubicBezTo>
                    <a:pt x="21434" y="4700"/>
                    <a:pt x="32781" y="0"/>
                    <a:pt x="44614" y="0"/>
                  </a:cubicBezTo>
                  <a:lnTo>
                    <a:pt x="691986" y="0"/>
                  </a:lnTo>
                  <a:cubicBezTo>
                    <a:pt x="703819" y="0"/>
                    <a:pt x="715166" y="4700"/>
                    <a:pt x="723533" y="13067"/>
                  </a:cubicBezTo>
                  <a:cubicBezTo>
                    <a:pt x="731900" y="21434"/>
                    <a:pt x="736600" y="32781"/>
                    <a:pt x="736600" y="44614"/>
                  </a:cubicBezTo>
                  <a:close/>
                </a:path>
              </a:pathLst>
            </a:custGeom>
            <a:solidFill>
              <a:srgbClr val="EDAD08"/>
            </a:solidFill>
            <a:ln w="66675" cap="sq">
              <a:solidFill>
                <a:srgbClr val="F7F7F7"/>
              </a:solidFill>
              <a:prstDash val="solid"/>
              <a:miter/>
            </a:ln>
          </p:spPr>
          <p:txBody>
            <a:bodyPr/>
            <a:lstStyle/>
            <a:p>
              <a:endParaRPr lang="en-US"/>
            </a:p>
          </p:txBody>
        </p:sp>
        <p:sp>
          <p:nvSpPr>
            <p:cNvPr id="10" name="TextBox 10"/>
            <p:cNvSpPr txBox="1"/>
            <p:nvPr/>
          </p:nvSpPr>
          <p:spPr>
            <a:xfrm>
              <a:off x="0" y="-47625"/>
              <a:ext cx="736600" cy="649684"/>
            </a:xfrm>
            <a:prstGeom prst="rect">
              <a:avLst/>
            </a:prstGeom>
          </p:spPr>
          <p:txBody>
            <a:bodyPr lIns="50800" tIns="50800" rIns="50800" bIns="50800" rtlCol="0" anchor="ctr"/>
            <a:lstStyle/>
            <a:p>
              <a:pPr algn="ctr">
                <a:lnSpc>
                  <a:spcPts val="2399"/>
                </a:lnSpc>
              </a:pPr>
              <a:endParaRPr/>
            </a:p>
          </p:txBody>
        </p:sp>
      </p:grpSp>
      <p:sp>
        <p:nvSpPr>
          <p:cNvPr id="11" name="Freeform 11"/>
          <p:cNvSpPr/>
          <p:nvPr/>
        </p:nvSpPr>
        <p:spPr>
          <a:xfrm>
            <a:off x="14117296" y="1621943"/>
            <a:ext cx="832999" cy="832999"/>
          </a:xfrm>
          <a:custGeom>
            <a:avLst/>
            <a:gdLst/>
            <a:ahLst/>
            <a:cxnLst/>
            <a:rect l="l" t="t" r="r" b="b"/>
            <a:pathLst>
              <a:path w="832999" h="832999">
                <a:moveTo>
                  <a:pt x="0" y="0"/>
                </a:moveTo>
                <a:lnTo>
                  <a:pt x="832999" y="0"/>
                </a:lnTo>
                <a:lnTo>
                  <a:pt x="832999" y="832999"/>
                </a:lnTo>
                <a:lnTo>
                  <a:pt x="0" y="8329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AutoShape 12"/>
          <p:cNvSpPr/>
          <p:nvPr/>
        </p:nvSpPr>
        <p:spPr>
          <a:xfrm>
            <a:off x="1028700" y="9270050"/>
            <a:ext cx="16230600" cy="0"/>
          </a:xfrm>
          <a:prstGeom prst="line">
            <a:avLst/>
          </a:prstGeom>
          <a:ln w="9525" cap="flat">
            <a:solidFill>
              <a:srgbClr val="C4C4C4"/>
            </a:solidFill>
            <a:prstDash val="solid"/>
            <a:headEnd type="none" w="sm" len="sm"/>
            <a:tailEnd type="none" w="sm" len="sm"/>
          </a:ln>
        </p:spPr>
        <p:txBody>
          <a:bodyPr/>
          <a:lstStyle/>
          <a:p>
            <a:endParaRPr lang="en-US"/>
          </a:p>
        </p:txBody>
      </p:sp>
      <p:sp>
        <p:nvSpPr>
          <p:cNvPr id="13" name="Freeform 13"/>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8">
              <a:extLst>
                <a:ext uri="{96DAC541-7B7A-43D3-8B79-37D633B846F1}">
                  <asvg:svgBlip xmlns:asvg="http://schemas.microsoft.com/office/drawing/2016/SVG/main" r:embed="rId9"/>
                </a:ext>
              </a:extLst>
            </a:blip>
            <a:stretch>
              <a:fillRect r="-466233" b="-1383945"/>
            </a:stretch>
          </a:blipFill>
        </p:spPr>
        <p:txBody>
          <a:bodyPr/>
          <a:lstStyle/>
          <a:p>
            <a:endParaRPr lang="en-US"/>
          </a:p>
        </p:txBody>
      </p:sp>
      <p:sp>
        <p:nvSpPr>
          <p:cNvPr id="14" name="TextBox 14"/>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15" name="Freeform 15"/>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9" name="Freeform 19"/>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20" name="Freeform 20"/>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1" name="Freeform 21"/>
          <p:cNvSpPr/>
          <p:nvPr/>
        </p:nvSpPr>
        <p:spPr>
          <a:xfrm rot="5400000" flipH="1" flipV="1">
            <a:off x="17462260" y="-796774"/>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2" name="TextBox 22"/>
          <p:cNvSpPr txBox="1"/>
          <p:nvPr/>
        </p:nvSpPr>
        <p:spPr>
          <a:xfrm>
            <a:off x="2929897" y="2779848"/>
            <a:ext cx="12255543" cy="5181098"/>
          </a:xfrm>
          <a:prstGeom prst="rect">
            <a:avLst/>
          </a:prstGeom>
        </p:spPr>
        <p:txBody>
          <a:bodyPr lIns="0" tIns="0" rIns="0" bIns="0" rtlCol="0" anchor="t">
            <a:spAutoFit/>
          </a:bodyPr>
          <a:lstStyle/>
          <a:p>
            <a:pPr algn="l">
              <a:lnSpc>
                <a:spcPts val="3388"/>
              </a:lnSpc>
            </a:pPr>
            <a:r>
              <a:rPr lang="en-US" sz="2258" b="1" dirty="0">
                <a:solidFill>
                  <a:srgbClr val="FFFFFF"/>
                </a:solidFill>
                <a:latin typeface="Barlow Bold"/>
                <a:ea typeface="Barlow Bold"/>
                <a:cs typeface="Barlow Bold"/>
                <a:sym typeface="Barlow Bold"/>
              </a:rPr>
              <a:t>Based on the current operational capacity, the organization uses </a:t>
            </a:r>
            <a:r>
              <a:rPr lang="en-US" sz="2258" b="1" dirty="0" err="1">
                <a:solidFill>
                  <a:srgbClr val="FFFFFF"/>
                </a:solidFill>
                <a:latin typeface="Barlow Bold"/>
                <a:ea typeface="Barlow Bold"/>
                <a:cs typeface="Barlow Bold"/>
                <a:sym typeface="Barlow Bold"/>
              </a:rPr>
              <a:t>Hostinger</a:t>
            </a:r>
            <a:r>
              <a:rPr lang="en-US" sz="2258" b="1" dirty="0">
                <a:solidFill>
                  <a:srgbClr val="FFFFFF"/>
                </a:solidFill>
                <a:latin typeface="Barlow Bold"/>
                <a:ea typeface="Barlow Bold"/>
                <a:cs typeface="Barlow Bold"/>
                <a:sym typeface="Barlow Bold"/>
              </a:rPr>
              <a:t> for their website, the development team will need to</a:t>
            </a:r>
          </a:p>
          <a:p>
            <a:pPr marL="487657" lvl="1" indent="-243828" algn="l">
              <a:lnSpc>
                <a:spcPts val="3388"/>
              </a:lnSpc>
              <a:buFont typeface="Arial"/>
              <a:buChar char="•"/>
            </a:pPr>
            <a:r>
              <a:rPr lang="en-US" sz="2258" dirty="0">
                <a:solidFill>
                  <a:srgbClr val="FFFFFF"/>
                </a:solidFill>
                <a:latin typeface="Barlow"/>
                <a:ea typeface="Barlow"/>
                <a:cs typeface="Barlow"/>
                <a:sym typeface="Barlow"/>
              </a:rPr>
              <a:t>Revisit the user profile infrastructure to ensure that information on employment, housing, skill empowerment resources can be added for both new and existing users</a:t>
            </a:r>
          </a:p>
          <a:p>
            <a:pPr marL="487657" lvl="1" indent="-243828" algn="l">
              <a:lnSpc>
                <a:spcPts val="3388"/>
              </a:lnSpc>
              <a:buFont typeface="Arial"/>
              <a:buChar char="•"/>
            </a:pPr>
            <a:r>
              <a:rPr lang="en-US" sz="2258" dirty="0">
                <a:solidFill>
                  <a:srgbClr val="FFFFFF"/>
                </a:solidFill>
                <a:latin typeface="Barlow"/>
                <a:ea typeface="Barlow"/>
                <a:cs typeface="Barlow"/>
                <a:sym typeface="Barlow"/>
              </a:rPr>
              <a:t>Improve the current Registration / onboarding experience to include new options or screens.</a:t>
            </a:r>
          </a:p>
          <a:p>
            <a:pPr marL="487657" lvl="1" indent="-243828" algn="l">
              <a:lnSpc>
                <a:spcPts val="3388"/>
              </a:lnSpc>
              <a:buFont typeface="Arial"/>
              <a:buChar char="•"/>
            </a:pPr>
            <a:r>
              <a:rPr lang="en-US" sz="2258" dirty="0">
                <a:solidFill>
                  <a:srgbClr val="FFFFFF"/>
                </a:solidFill>
                <a:latin typeface="Barlow"/>
                <a:ea typeface="Barlow"/>
                <a:cs typeface="Barlow"/>
                <a:sym typeface="Barlow"/>
              </a:rPr>
              <a:t>Create a new microservice to handle the new features that includes Immigrants helpful resources, skill empowerment resources, pathway to citizenship and the mentorship program.</a:t>
            </a:r>
          </a:p>
          <a:p>
            <a:pPr algn="l">
              <a:lnSpc>
                <a:spcPts val="3388"/>
              </a:lnSpc>
            </a:pPr>
            <a:r>
              <a:rPr lang="en-US" sz="2258" b="1" u="none" dirty="0">
                <a:solidFill>
                  <a:srgbClr val="FFFFFF"/>
                </a:solidFill>
                <a:latin typeface="Barlow Bold"/>
                <a:ea typeface="Barlow Bold"/>
                <a:cs typeface="Barlow Bold"/>
                <a:sym typeface="Barlow Bold"/>
              </a:rPr>
              <a:t>It is essential for the team to implement an analytical tool to track clickstream events to track attendance and user activities on the website. This allows the team assess the impact of these new features on conversion rates, churn rates and user funnels.</a:t>
            </a:r>
          </a:p>
          <a:p>
            <a:pPr>
              <a:lnSpc>
                <a:spcPts val="3388"/>
              </a:lnSpc>
            </a:pPr>
            <a:r>
              <a:rPr lang="en-US" sz="2258" b="1" u="none" dirty="0">
                <a:solidFill>
                  <a:srgbClr val="FFFFFF"/>
                </a:solidFill>
                <a:latin typeface="Barlow Bold"/>
                <a:ea typeface="Barlow Bold"/>
                <a:cs typeface="Barlow Bold"/>
                <a:sym typeface="Barlow Bold"/>
              </a:rPr>
              <a:t>It is essential to consider security during implementation stage</a:t>
            </a:r>
            <a:r>
              <a:rPr lang="en-US" sz="2258" b="1" dirty="0">
                <a:solidFill>
                  <a:srgbClr val="FFFFFF"/>
                </a:solidFill>
                <a:latin typeface="Barlow Bold"/>
                <a:ea typeface="Barlow Bold"/>
                <a:cs typeface="Barlow Bold"/>
                <a:sym typeface="Barlow Bold"/>
              </a:rPr>
              <a:t>, the </a:t>
            </a:r>
            <a:r>
              <a:rPr lang="en-US" sz="2258" b="1" u="none" dirty="0">
                <a:solidFill>
                  <a:srgbClr val="FFFFFF"/>
                </a:solidFill>
                <a:latin typeface="Barlow Bold"/>
                <a:ea typeface="Barlow Bold"/>
                <a:cs typeface="Barlow Bold"/>
                <a:sym typeface="Barlow Bold"/>
              </a:rPr>
              <a:t>team needs to </a:t>
            </a:r>
            <a:r>
              <a:rPr lang="en-US" sz="2258" b="1" u="none" dirty="0" err="1">
                <a:solidFill>
                  <a:srgbClr val="FFFFFF"/>
                </a:solidFill>
                <a:latin typeface="Barlow Bold"/>
                <a:ea typeface="Barlow Bold"/>
                <a:cs typeface="Barlow Bold"/>
                <a:sym typeface="Barlow Bold"/>
              </a:rPr>
              <a:t>implment</a:t>
            </a:r>
            <a:r>
              <a:rPr lang="en-US" sz="2258" b="1" u="none" dirty="0">
                <a:solidFill>
                  <a:srgbClr val="FFFFFF"/>
                </a:solidFill>
                <a:latin typeface="Barlow Bold"/>
                <a:ea typeface="Barlow Bold"/>
                <a:cs typeface="Barlow Bold"/>
                <a:sym typeface="Barlow Bold"/>
              </a:rPr>
              <a:t> a robust data protection measures and security protocols to mitigate the risk of data breaches</a:t>
            </a:r>
          </a:p>
        </p:txBody>
      </p:sp>
      <p:sp>
        <p:nvSpPr>
          <p:cNvPr id="23" name="TextBox 23"/>
          <p:cNvSpPr txBox="1"/>
          <p:nvPr/>
        </p:nvSpPr>
        <p:spPr>
          <a:xfrm>
            <a:off x="3213471" y="728924"/>
            <a:ext cx="10331365" cy="723900"/>
          </a:xfrm>
          <a:prstGeom prst="rect">
            <a:avLst/>
          </a:prstGeom>
        </p:spPr>
        <p:txBody>
          <a:bodyPr lIns="0" tIns="0" rIns="0" bIns="0" rtlCol="0" anchor="t">
            <a:spAutoFit/>
          </a:bodyPr>
          <a:lstStyle/>
          <a:p>
            <a:pPr algn="ctr">
              <a:lnSpc>
                <a:spcPts val="5999"/>
              </a:lnSpc>
            </a:pPr>
            <a:r>
              <a:rPr lang="en-US" sz="3999" b="1">
                <a:solidFill>
                  <a:srgbClr val="2D3740"/>
                </a:solidFill>
                <a:latin typeface="Barlow Bold"/>
                <a:ea typeface="Barlow Bold"/>
                <a:cs typeface="Barlow Bold"/>
                <a:sym typeface="Barlow Bold"/>
              </a:rPr>
              <a:t>TECHNICAL EFFORT ASSESSMENT</a:t>
            </a:r>
          </a:p>
        </p:txBody>
      </p:sp>
      <p:sp>
        <p:nvSpPr>
          <p:cNvPr id="24" name="TextBox 24"/>
          <p:cNvSpPr txBox="1"/>
          <p:nvPr/>
        </p:nvSpPr>
        <p:spPr>
          <a:xfrm>
            <a:off x="12530178" y="9408164"/>
            <a:ext cx="4724231" cy="375103"/>
          </a:xfrm>
          <a:prstGeom prst="rect">
            <a:avLst/>
          </a:prstGeom>
        </p:spPr>
        <p:txBody>
          <a:bodyPr wrap="square"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5559672" y="779021"/>
            <a:ext cx="7168657" cy="8728958"/>
          </a:xfrm>
          <a:custGeom>
            <a:avLst/>
            <a:gdLst/>
            <a:ahLst/>
            <a:cxnLst/>
            <a:rect l="l" t="t" r="r" b="b"/>
            <a:pathLst>
              <a:path w="7168657" h="8728958">
                <a:moveTo>
                  <a:pt x="0" y="0"/>
                </a:moveTo>
                <a:lnTo>
                  <a:pt x="7168656" y="0"/>
                </a:lnTo>
                <a:lnTo>
                  <a:pt x="7168656" y="8728958"/>
                </a:lnTo>
                <a:lnTo>
                  <a:pt x="0" y="87289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036333" y="3412825"/>
            <a:ext cx="2475541" cy="5355645"/>
            <a:chOff x="0" y="0"/>
            <a:chExt cx="594251" cy="1285618"/>
          </a:xfrm>
        </p:grpSpPr>
        <p:sp>
          <p:nvSpPr>
            <p:cNvPr id="4" name="Freeform 4"/>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EDAD08"/>
            </a:solidFill>
          </p:spPr>
          <p:txBody>
            <a:bodyPr/>
            <a:lstStyle/>
            <a:p>
              <a:endParaRPr lang="en-US"/>
            </a:p>
          </p:txBody>
        </p:sp>
        <p:sp>
          <p:nvSpPr>
            <p:cNvPr id="5" name="TextBox 5"/>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6" name="Group 6"/>
          <p:cNvGrpSpPr/>
          <p:nvPr/>
        </p:nvGrpSpPr>
        <p:grpSpPr>
          <a:xfrm>
            <a:off x="9455090" y="3412825"/>
            <a:ext cx="2475541" cy="5355645"/>
            <a:chOff x="0" y="0"/>
            <a:chExt cx="594251" cy="1285618"/>
          </a:xfrm>
        </p:grpSpPr>
        <p:sp>
          <p:nvSpPr>
            <p:cNvPr id="7" name="Freeform 7"/>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EDAD08"/>
            </a:solidFill>
          </p:spPr>
          <p:txBody>
            <a:bodyPr/>
            <a:lstStyle/>
            <a:p>
              <a:endParaRPr lang="en-US"/>
            </a:p>
          </p:txBody>
        </p:sp>
        <p:sp>
          <p:nvSpPr>
            <p:cNvPr id="8" name="TextBox 8"/>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9" name="Group 9"/>
          <p:cNvGrpSpPr/>
          <p:nvPr/>
        </p:nvGrpSpPr>
        <p:grpSpPr>
          <a:xfrm>
            <a:off x="9708707" y="3668330"/>
            <a:ext cx="1968307" cy="19683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66675" cap="sq">
              <a:solidFill>
                <a:srgbClr val="FFFFFF"/>
              </a:solidFill>
              <a:prstDash val="solid"/>
              <a:miter/>
            </a:ln>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2" name="Group 12"/>
          <p:cNvGrpSpPr/>
          <p:nvPr/>
        </p:nvGrpSpPr>
        <p:grpSpPr>
          <a:xfrm>
            <a:off x="12873848" y="3412825"/>
            <a:ext cx="2475541" cy="5355645"/>
            <a:chOff x="0" y="0"/>
            <a:chExt cx="594251" cy="1285618"/>
          </a:xfrm>
        </p:grpSpPr>
        <p:sp>
          <p:nvSpPr>
            <p:cNvPr id="13" name="Freeform 13"/>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EDAD08"/>
            </a:solidFill>
          </p:spPr>
          <p:txBody>
            <a:bodyPr/>
            <a:lstStyle/>
            <a:p>
              <a:endParaRPr lang="en-US"/>
            </a:p>
          </p:txBody>
        </p:sp>
        <p:sp>
          <p:nvSpPr>
            <p:cNvPr id="14" name="TextBox 14"/>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15" name="Group 15"/>
          <p:cNvGrpSpPr/>
          <p:nvPr/>
        </p:nvGrpSpPr>
        <p:grpSpPr>
          <a:xfrm>
            <a:off x="13127464" y="3668330"/>
            <a:ext cx="1968307" cy="19683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66675" cap="sq">
              <a:solidFill>
                <a:srgbClr val="FFFFFF"/>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2617576" y="3412825"/>
            <a:ext cx="2475541" cy="5355645"/>
            <a:chOff x="0" y="0"/>
            <a:chExt cx="594251" cy="1285618"/>
          </a:xfrm>
        </p:grpSpPr>
        <p:sp>
          <p:nvSpPr>
            <p:cNvPr id="19" name="Freeform 19"/>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EDAD08"/>
            </a:solidFill>
          </p:spPr>
          <p:txBody>
            <a:bodyPr/>
            <a:lstStyle/>
            <a:p>
              <a:endParaRPr lang="en-US"/>
            </a:p>
          </p:txBody>
        </p:sp>
        <p:sp>
          <p:nvSpPr>
            <p:cNvPr id="20" name="TextBox 20"/>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21" name="Group 21"/>
          <p:cNvGrpSpPr/>
          <p:nvPr/>
        </p:nvGrpSpPr>
        <p:grpSpPr>
          <a:xfrm>
            <a:off x="2902303" y="3657394"/>
            <a:ext cx="1968307" cy="19683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66675" cap="sq">
              <a:solidFill>
                <a:srgbClr val="FFFFFF"/>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24" name="Freeform 24"/>
          <p:cNvSpPr/>
          <p:nvPr/>
        </p:nvSpPr>
        <p:spPr>
          <a:xfrm>
            <a:off x="3430750" y="4326076"/>
            <a:ext cx="849191" cy="652816"/>
          </a:xfrm>
          <a:custGeom>
            <a:avLst/>
            <a:gdLst/>
            <a:ahLst/>
            <a:cxnLst/>
            <a:rect l="l" t="t" r="r" b="b"/>
            <a:pathLst>
              <a:path w="849191" h="652816">
                <a:moveTo>
                  <a:pt x="0" y="0"/>
                </a:moveTo>
                <a:lnTo>
                  <a:pt x="849192" y="0"/>
                </a:lnTo>
                <a:lnTo>
                  <a:pt x="849192" y="652815"/>
                </a:lnTo>
                <a:lnTo>
                  <a:pt x="0" y="652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TextBox 25"/>
          <p:cNvSpPr txBox="1"/>
          <p:nvPr/>
        </p:nvSpPr>
        <p:spPr>
          <a:xfrm>
            <a:off x="3215665" y="1520128"/>
            <a:ext cx="11903544" cy="417196"/>
          </a:xfrm>
          <a:prstGeom prst="rect">
            <a:avLst/>
          </a:prstGeom>
        </p:spPr>
        <p:txBody>
          <a:bodyPr lIns="0" tIns="0" rIns="0" bIns="0" rtlCol="0" anchor="t">
            <a:spAutoFit/>
          </a:bodyPr>
          <a:lstStyle/>
          <a:p>
            <a:pPr marL="0" lvl="0" indent="0" algn="ctr">
              <a:lnSpc>
                <a:spcPts val="3449"/>
              </a:lnSpc>
              <a:spcBef>
                <a:spcPct val="0"/>
              </a:spcBef>
            </a:pPr>
            <a:r>
              <a:rPr lang="en-US" sz="2299" spc="119">
                <a:solidFill>
                  <a:srgbClr val="2D3740"/>
                </a:solidFill>
                <a:latin typeface="Barlow"/>
                <a:ea typeface="Barlow"/>
                <a:cs typeface="Barlow"/>
                <a:sym typeface="Barlow"/>
              </a:rPr>
              <a:t>LAUNCH | GROW | SCALE</a:t>
            </a:r>
          </a:p>
        </p:txBody>
      </p:sp>
      <p:sp>
        <p:nvSpPr>
          <p:cNvPr id="26" name="AutoShape 26"/>
          <p:cNvSpPr/>
          <p:nvPr/>
        </p:nvSpPr>
        <p:spPr>
          <a:xfrm>
            <a:off x="1052137" y="9010618"/>
            <a:ext cx="16230600" cy="0"/>
          </a:xfrm>
          <a:prstGeom prst="line">
            <a:avLst/>
          </a:prstGeom>
          <a:ln w="9525" cap="flat">
            <a:solidFill>
              <a:srgbClr val="ADADAD"/>
            </a:solidFill>
            <a:prstDash val="solid"/>
            <a:headEnd type="none" w="sm" len="sm"/>
            <a:tailEnd type="none" w="sm" len="sm"/>
          </a:ln>
        </p:spPr>
        <p:txBody>
          <a:bodyPr/>
          <a:lstStyle/>
          <a:p>
            <a:endParaRPr lang="en-US"/>
          </a:p>
        </p:txBody>
      </p:sp>
      <p:sp>
        <p:nvSpPr>
          <p:cNvPr id="27" name="Freeform 27"/>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6">
              <a:extLst>
                <a:ext uri="{96DAC541-7B7A-43D3-8B79-37D633B846F1}">
                  <asvg:svgBlip xmlns:asvg="http://schemas.microsoft.com/office/drawing/2016/SVG/main" r:embed="rId7"/>
                </a:ext>
              </a:extLst>
            </a:blip>
            <a:stretch>
              <a:fillRect r="-466233" b="-1383945"/>
            </a:stretch>
          </a:blipFill>
          <a:ln cap="sq">
            <a:noFill/>
            <a:prstDash val="solid"/>
            <a:miter/>
          </a:ln>
        </p:spPr>
        <p:txBody>
          <a:bodyPr/>
          <a:lstStyle/>
          <a:p>
            <a:endParaRPr lang="en-US"/>
          </a:p>
        </p:txBody>
      </p:sp>
      <p:sp>
        <p:nvSpPr>
          <p:cNvPr id="28" name="TextBox 28"/>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29" name="Freeform 29"/>
          <p:cNvSpPr/>
          <p:nvPr/>
        </p:nvSpPr>
        <p:spPr>
          <a:xfrm>
            <a:off x="15208514" y="2716761"/>
            <a:ext cx="1470968" cy="461516"/>
          </a:xfrm>
          <a:custGeom>
            <a:avLst/>
            <a:gdLst/>
            <a:ahLst/>
            <a:cxnLst/>
            <a:rect l="l" t="t" r="r" b="b"/>
            <a:pathLst>
              <a:path w="1470968" h="461516">
                <a:moveTo>
                  <a:pt x="0" y="0"/>
                </a:moveTo>
                <a:lnTo>
                  <a:pt x="1470968" y="0"/>
                </a:lnTo>
                <a:lnTo>
                  <a:pt x="1470968"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1761119" y="2716761"/>
            <a:ext cx="1470968" cy="461516"/>
          </a:xfrm>
          <a:custGeom>
            <a:avLst/>
            <a:gdLst/>
            <a:ahLst/>
            <a:cxnLst/>
            <a:rect l="l" t="t" r="r" b="b"/>
            <a:pathLst>
              <a:path w="1470968" h="461516">
                <a:moveTo>
                  <a:pt x="0" y="0"/>
                </a:moveTo>
                <a:lnTo>
                  <a:pt x="1470969" y="0"/>
                </a:lnTo>
                <a:lnTo>
                  <a:pt x="1470969"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Freeform 31"/>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Freeform 32"/>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3" name="Freeform 33"/>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4" name="Freeform 34"/>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5" name="Freeform 35"/>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6" name="Freeform 36"/>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7" name="Freeform 37"/>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8" name="TextBox 38"/>
          <p:cNvSpPr txBox="1"/>
          <p:nvPr/>
        </p:nvSpPr>
        <p:spPr>
          <a:xfrm>
            <a:off x="6607592" y="5873352"/>
            <a:ext cx="1333024"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User</a:t>
            </a:r>
          </a:p>
          <a:p>
            <a:pPr algn="ctr">
              <a:lnSpc>
                <a:spcPts val="2812"/>
              </a:lnSpc>
              <a:spcBef>
                <a:spcPct val="0"/>
              </a:spcBef>
            </a:pPr>
            <a:r>
              <a:rPr lang="en-US" sz="2009" b="1" u="none">
                <a:solidFill>
                  <a:srgbClr val="FFFFFF"/>
                </a:solidFill>
                <a:latin typeface="Barlow Semi-Bold"/>
                <a:ea typeface="Barlow Semi-Bold"/>
                <a:cs typeface="Barlow Semi-Bold"/>
                <a:sym typeface="Barlow Semi-Bold"/>
              </a:rPr>
              <a:t>Acquisition</a:t>
            </a:r>
          </a:p>
        </p:txBody>
      </p:sp>
      <p:sp>
        <p:nvSpPr>
          <p:cNvPr id="39" name="TextBox 39"/>
          <p:cNvSpPr txBox="1"/>
          <p:nvPr/>
        </p:nvSpPr>
        <p:spPr>
          <a:xfrm>
            <a:off x="6178576" y="6727195"/>
            <a:ext cx="2191055" cy="1924759"/>
          </a:xfrm>
          <a:prstGeom prst="rect">
            <a:avLst/>
          </a:prstGeom>
        </p:spPr>
        <p:txBody>
          <a:bodyPr lIns="0" tIns="0" rIns="0" bIns="0" rtlCol="0" anchor="t">
            <a:spAutoFit/>
          </a:bodyPr>
          <a:lstStyle/>
          <a:p>
            <a:pPr algn="ctr">
              <a:lnSpc>
                <a:spcPts val="2190"/>
              </a:lnSpc>
            </a:pPr>
            <a:r>
              <a:rPr lang="en-US" sz="1460">
                <a:solidFill>
                  <a:srgbClr val="FFFFFF"/>
                </a:solidFill>
                <a:latin typeface="Barlow"/>
                <a:ea typeface="Barlow"/>
                <a:cs typeface="Barlow"/>
                <a:sym typeface="Barlow"/>
              </a:rPr>
              <a:t>Targeted marketing</a:t>
            </a:r>
          </a:p>
          <a:p>
            <a:pPr algn="ctr">
              <a:lnSpc>
                <a:spcPts val="2190"/>
              </a:lnSpc>
            </a:pPr>
            <a:r>
              <a:rPr lang="en-US" sz="1460">
                <a:solidFill>
                  <a:srgbClr val="FFFFFF"/>
                </a:solidFill>
                <a:latin typeface="Barlow"/>
                <a:ea typeface="Barlow"/>
                <a:cs typeface="Barlow"/>
                <a:sym typeface="Barlow"/>
              </a:rPr>
              <a:t>campaigns, building a community through social media, influencer</a:t>
            </a:r>
          </a:p>
          <a:p>
            <a:pPr algn="ctr">
              <a:lnSpc>
                <a:spcPts val="2190"/>
              </a:lnSpc>
            </a:pPr>
            <a:r>
              <a:rPr lang="en-US" sz="1460">
                <a:solidFill>
                  <a:srgbClr val="FFFFFF"/>
                </a:solidFill>
                <a:latin typeface="Barlow"/>
                <a:ea typeface="Barlow"/>
                <a:cs typeface="Barlow"/>
                <a:sym typeface="Barlow"/>
              </a:rPr>
              <a:t>partnerships, &amp; localized</a:t>
            </a:r>
          </a:p>
          <a:p>
            <a:pPr algn="ctr">
              <a:lnSpc>
                <a:spcPts val="2190"/>
              </a:lnSpc>
            </a:pPr>
            <a:r>
              <a:rPr lang="en-US" sz="1460">
                <a:solidFill>
                  <a:srgbClr val="FFFFFF"/>
                </a:solidFill>
                <a:latin typeface="Barlow"/>
                <a:ea typeface="Barlow"/>
                <a:cs typeface="Barlow"/>
                <a:sym typeface="Barlow"/>
              </a:rPr>
              <a:t>content strategies</a:t>
            </a:r>
          </a:p>
          <a:p>
            <a:pPr marL="0" lvl="0" indent="0" algn="ctr">
              <a:lnSpc>
                <a:spcPts val="2190"/>
              </a:lnSpc>
              <a:spcBef>
                <a:spcPct val="0"/>
              </a:spcBef>
            </a:pPr>
            <a:endParaRPr lang="en-US" sz="1460">
              <a:solidFill>
                <a:srgbClr val="FFFFFF"/>
              </a:solidFill>
              <a:latin typeface="Barlow"/>
              <a:ea typeface="Barlow"/>
              <a:cs typeface="Barlow"/>
              <a:sym typeface="Barlow"/>
            </a:endParaRPr>
          </a:p>
        </p:txBody>
      </p:sp>
      <p:sp>
        <p:nvSpPr>
          <p:cNvPr id="40" name="TextBox 40"/>
          <p:cNvSpPr txBox="1"/>
          <p:nvPr/>
        </p:nvSpPr>
        <p:spPr>
          <a:xfrm>
            <a:off x="9739817" y="5873352"/>
            <a:ext cx="1906087"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User</a:t>
            </a:r>
          </a:p>
          <a:p>
            <a:pPr algn="ctr">
              <a:lnSpc>
                <a:spcPts val="2812"/>
              </a:lnSpc>
              <a:spcBef>
                <a:spcPct val="0"/>
              </a:spcBef>
            </a:pPr>
            <a:r>
              <a:rPr lang="en-US" sz="2009" b="1" u="none">
                <a:solidFill>
                  <a:srgbClr val="FFFFFF"/>
                </a:solidFill>
                <a:latin typeface="Barlow Semi-Bold"/>
                <a:ea typeface="Barlow Semi-Bold"/>
                <a:cs typeface="Barlow Semi-Bold"/>
                <a:sym typeface="Barlow Semi-Bold"/>
              </a:rPr>
              <a:t>Enagement</a:t>
            </a:r>
          </a:p>
        </p:txBody>
      </p:sp>
      <p:sp>
        <p:nvSpPr>
          <p:cNvPr id="41" name="TextBox 41"/>
          <p:cNvSpPr txBox="1"/>
          <p:nvPr/>
        </p:nvSpPr>
        <p:spPr>
          <a:xfrm>
            <a:off x="9739817" y="6804102"/>
            <a:ext cx="1906087" cy="1373079"/>
          </a:xfrm>
          <a:prstGeom prst="rect">
            <a:avLst/>
          </a:prstGeom>
        </p:spPr>
        <p:txBody>
          <a:bodyPr lIns="0" tIns="0" rIns="0" bIns="0" rtlCol="0" anchor="t">
            <a:spAutoFit/>
          </a:bodyPr>
          <a:lstStyle/>
          <a:p>
            <a:pPr algn="ctr">
              <a:lnSpc>
                <a:spcPts val="2191"/>
              </a:lnSpc>
            </a:pPr>
            <a:r>
              <a:rPr lang="en-US" sz="1461">
                <a:solidFill>
                  <a:srgbClr val="FFFFFF"/>
                </a:solidFill>
                <a:latin typeface="Barlow"/>
                <a:ea typeface="Barlow"/>
                <a:cs typeface="Barlow"/>
                <a:sym typeface="Barlow"/>
              </a:rPr>
              <a:t>Interactive tutorials,</a:t>
            </a:r>
          </a:p>
          <a:p>
            <a:pPr algn="ctr">
              <a:lnSpc>
                <a:spcPts val="2191"/>
              </a:lnSpc>
            </a:pPr>
            <a:r>
              <a:rPr lang="en-US" sz="1461">
                <a:solidFill>
                  <a:srgbClr val="FFFFFF"/>
                </a:solidFill>
                <a:latin typeface="Barlow"/>
                <a:ea typeface="Barlow"/>
                <a:cs typeface="Barlow"/>
                <a:sym typeface="Barlow"/>
              </a:rPr>
              <a:t>personalized user</a:t>
            </a:r>
          </a:p>
          <a:p>
            <a:pPr algn="ctr">
              <a:lnSpc>
                <a:spcPts val="2191"/>
              </a:lnSpc>
            </a:pPr>
            <a:r>
              <a:rPr lang="en-US" sz="1461">
                <a:solidFill>
                  <a:srgbClr val="FFFFFF"/>
                </a:solidFill>
                <a:latin typeface="Barlow"/>
                <a:ea typeface="Barlow"/>
                <a:cs typeface="Barlow"/>
                <a:sym typeface="Barlow"/>
              </a:rPr>
              <a:t>journeys &amp; community</a:t>
            </a:r>
          </a:p>
          <a:p>
            <a:pPr algn="ctr">
              <a:lnSpc>
                <a:spcPts val="2191"/>
              </a:lnSpc>
            </a:pPr>
            <a:r>
              <a:rPr lang="en-US" sz="1461">
                <a:solidFill>
                  <a:srgbClr val="FFFFFF"/>
                </a:solidFill>
                <a:latin typeface="Barlow"/>
                <a:ea typeface="Barlow"/>
                <a:cs typeface="Barlow"/>
                <a:sym typeface="Barlow"/>
              </a:rPr>
              <a:t>events</a:t>
            </a:r>
          </a:p>
          <a:p>
            <a:pPr marL="0" lvl="0" indent="0" algn="ctr">
              <a:lnSpc>
                <a:spcPts val="2191"/>
              </a:lnSpc>
              <a:spcBef>
                <a:spcPct val="0"/>
              </a:spcBef>
            </a:pPr>
            <a:endParaRPr lang="en-US" sz="1461">
              <a:solidFill>
                <a:srgbClr val="FFFFFF"/>
              </a:solidFill>
              <a:latin typeface="Barlow"/>
              <a:ea typeface="Barlow"/>
              <a:cs typeface="Barlow"/>
              <a:sym typeface="Barlow"/>
            </a:endParaRPr>
          </a:p>
        </p:txBody>
      </p:sp>
      <p:sp>
        <p:nvSpPr>
          <p:cNvPr id="42" name="TextBox 42"/>
          <p:cNvSpPr txBox="1"/>
          <p:nvPr/>
        </p:nvSpPr>
        <p:spPr>
          <a:xfrm>
            <a:off x="13328497" y="5873352"/>
            <a:ext cx="1566242" cy="339493"/>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Analytics</a:t>
            </a:r>
          </a:p>
        </p:txBody>
      </p:sp>
      <p:sp>
        <p:nvSpPr>
          <p:cNvPr id="43" name="TextBox 43"/>
          <p:cNvSpPr txBox="1"/>
          <p:nvPr/>
        </p:nvSpPr>
        <p:spPr>
          <a:xfrm>
            <a:off x="13158575" y="6804102"/>
            <a:ext cx="1906087" cy="1096854"/>
          </a:xfrm>
          <a:prstGeom prst="rect">
            <a:avLst/>
          </a:prstGeom>
        </p:spPr>
        <p:txBody>
          <a:bodyPr lIns="0" tIns="0" rIns="0" bIns="0" rtlCol="0" anchor="t">
            <a:spAutoFit/>
          </a:bodyPr>
          <a:lstStyle/>
          <a:p>
            <a:pPr algn="ctr">
              <a:lnSpc>
                <a:spcPts val="2191"/>
              </a:lnSpc>
            </a:pPr>
            <a:r>
              <a:rPr lang="en-US" sz="1461">
                <a:solidFill>
                  <a:srgbClr val="FFFFFF"/>
                </a:solidFill>
                <a:latin typeface="Barlow"/>
                <a:ea typeface="Barlow"/>
                <a:cs typeface="Barlow"/>
                <a:sym typeface="Barlow"/>
              </a:rPr>
              <a:t>Google Analytics,</a:t>
            </a:r>
          </a:p>
          <a:p>
            <a:pPr algn="ctr">
              <a:lnSpc>
                <a:spcPts val="2191"/>
              </a:lnSpc>
            </a:pPr>
            <a:r>
              <a:rPr lang="en-US" sz="1461">
                <a:solidFill>
                  <a:srgbClr val="FFFFFF"/>
                </a:solidFill>
                <a:latin typeface="Barlow"/>
                <a:ea typeface="Barlow"/>
                <a:cs typeface="Barlow"/>
                <a:sym typeface="Barlow"/>
              </a:rPr>
              <a:t>Mixpanel, custom</a:t>
            </a:r>
          </a:p>
          <a:p>
            <a:pPr algn="ctr">
              <a:lnSpc>
                <a:spcPts val="2191"/>
              </a:lnSpc>
            </a:pPr>
            <a:r>
              <a:rPr lang="en-US" sz="1461">
                <a:solidFill>
                  <a:srgbClr val="FFFFFF"/>
                </a:solidFill>
                <a:latin typeface="Barlow"/>
                <a:ea typeface="Barlow"/>
                <a:cs typeface="Barlow"/>
                <a:sym typeface="Barlow"/>
              </a:rPr>
              <a:t>dashboards</a:t>
            </a:r>
          </a:p>
          <a:p>
            <a:pPr marL="0" lvl="0" indent="0" algn="ctr">
              <a:lnSpc>
                <a:spcPts val="2191"/>
              </a:lnSpc>
              <a:spcBef>
                <a:spcPct val="0"/>
              </a:spcBef>
            </a:pPr>
            <a:endParaRPr lang="en-US" sz="1461">
              <a:solidFill>
                <a:srgbClr val="FFFFFF"/>
              </a:solidFill>
              <a:latin typeface="Barlow"/>
              <a:ea typeface="Barlow"/>
              <a:cs typeface="Barlow"/>
              <a:sym typeface="Barlow"/>
            </a:endParaRPr>
          </a:p>
        </p:txBody>
      </p:sp>
      <p:sp>
        <p:nvSpPr>
          <p:cNvPr id="44" name="TextBox 44"/>
          <p:cNvSpPr txBox="1"/>
          <p:nvPr/>
        </p:nvSpPr>
        <p:spPr>
          <a:xfrm>
            <a:off x="2902303" y="5873352"/>
            <a:ext cx="1906087" cy="691918"/>
          </a:xfrm>
          <a:prstGeom prst="rect">
            <a:avLst/>
          </a:prstGeom>
        </p:spPr>
        <p:txBody>
          <a:bodyPr lIns="0" tIns="0" rIns="0" bIns="0" rtlCol="0" anchor="t">
            <a:spAutoFit/>
          </a:bodyPr>
          <a:lstStyle/>
          <a:p>
            <a:pPr algn="ctr">
              <a:lnSpc>
                <a:spcPts val="2812"/>
              </a:lnSpc>
            </a:pPr>
            <a:r>
              <a:rPr lang="en-US" sz="2009" b="1">
                <a:solidFill>
                  <a:srgbClr val="FFFFFF"/>
                </a:solidFill>
                <a:latin typeface="Barlow Semi-Bold"/>
                <a:ea typeface="Barlow Semi-Bold"/>
                <a:cs typeface="Barlow Semi-Bold"/>
                <a:sym typeface="Barlow Semi-Bold"/>
              </a:rPr>
              <a:t>Product </a:t>
            </a:r>
          </a:p>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value</a:t>
            </a:r>
          </a:p>
        </p:txBody>
      </p:sp>
      <p:sp>
        <p:nvSpPr>
          <p:cNvPr id="45" name="TextBox 45"/>
          <p:cNvSpPr txBox="1"/>
          <p:nvPr/>
        </p:nvSpPr>
        <p:spPr>
          <a:xfrm>
            <a:off x="2721778" y="6813627"/>
            <a:ext cx="2267135" cy="1236415"/>
          </a:xfrm>
          <a:prstGeom prst="rect">
            <a:avLst/>
          </a:prstGeom>
        </p:spPr>
        <p:txBody>
          <a:bodyPr lIns="0" tIns="0" rIns="0" bIns="0" rtlCol="0" anchor="t">
            <a:spAutoFit/>
          </a:bodyPr>
          <a:lstStyle/>
          <a:p>
            <a:pPr algn="ctr">
              <a:lnSpc>
                <a:spcPts val="1981"/>
              </a:lnSpc>
            </a:pPr>
            <a:r>
              <a:rPr lang="en-US" sz="1321">
                <a:solidFill>
                  <a:srgbClr val="FFFFFF"/>
                </a:solidFill>
                <a:latin typeface="Barlow"/>
                <a:ea typeface="Barlow"/>
                <a:cs typeface="Barlow"/>
                <a:sym typeface="Barlow"/>
              </a:rPr>
              <a:t>Continuous product evolution</a:t>
            </a:r>
          </a:p>
          <a:p>
            <a:pPr algn="ctr">
              <a:lnSpc>
                <a:spcPts val="1981"/>
              </a:lnSpc>
            </a:pPr>
            <a:r>
              <a:rPr lang="en-US" sz="1321">
                <a:solidFill>
                  <a:srgbClr val="FFFFFF"/>
                </a:solidFill>
                <a:latin typeface="Barlow"/>
                <a:ea typeface="Barlow"/>
                <a:cs typeface="Barlow"/>
                <a:sym typeface="Barlow"/>
              </a:rPr>
              <a:t>driven by regular updates,</a:t>
            </a:r>
          </a:p>
          <a:p>
            <a:pPr algn="ctr">
              <a:lnSpc>
                <a:spcPts val="1981"/>
              </a:lnSpc>
            </a:pPr>
            <a:r>
              <a:rPr lang="en-US" sz="1321">
                <a:solidFill>
                  <a:srgbClr val="FFFFFF"/>
                </a:solidFill>
                <a:latin typeface="Barlow"/>
                <a:ea typeface="Barlow"/>
                <a:cs typeface="Barlow"/>
                <a:sym typeface="Barlow"/>
              </a:rPr>
              <a:t>user feedback loops, &amp; user-</a:t>
            </a:r>
          </a:p>
          <a:p>
            <a:pPr algn="ctr">
              <a:lnSpc>
                <a:spcPts val="1981"/>
              </a:lnSpc>
            </a:pPr>
            <a:r>
              <a:rPr lang="en-US" sz="1321">
                <a:solidFill>
                  <a:srgbClr val="FFFFFF"/>
                </a:solidFill>
                <a:latin typeface="Barlow"/>
                <a:ea typeface="Barlow"/>
                <a:cs typeface="Barlow"/>
                <a:sym typeface="Barlow"/>
              </a:rPr>
              <a:t>centered design</a:t>
            </a:r>
          </a:p>
          <a:p>
            <a:pPr marL="0" lvl="0" indent="0" algn="ctr">
              <a:lnSpc>
                <a:spcPts val="1981"/>
              </a:lnSpc>
              <a:spcBef>
                <a:spcPct val="0"/>
              </a:spcBef>
            </a:pPr>
            <a:endParaRPr lang="en-US" sz="1321">
              <a:solidFill>
                <a:srgbClr val="FFFFFF"/>
              </a:solidFill>
              <a:latin typeface="Barlow"/>
              <a:ea typeface="Barlow"/>
              <a:cs typeface="Barlow"/>
              <a:sym typeface="Barlow"/>
            </a:endParaRPr>
          </a:p>
        </p:txBody>
      </p:sp>
      <p:sp>
        <p:nvSpPr>
          <p:cNvPr id="46" name="TextBox 46"/>
          <p:cNvSpPr txBox="1"/>
          <p:nvPr/>
        </p:nvSpPr>
        <p:spPr>
          <a:xfrm>
            <a:off x="4032189" y="693296"/>
            <a:ext cx="10223621" cy="688975"/>
          </a:xfrm>
          <a:prstGeom prst="rect">
            <a:avLst/>
          </a:prstGeom>
        </p:spPr>
        <p:txBody>
          <a:bodyPr lIns="0" tIns="0" rIns="0" bIns="0" rtlCol="0" anchor="t">
            <a:spAutoFit/>
          </a:bodyPr>
          <a:lstStyle/>
          <a:p>
            <a:pPr algn="ctr">
              <a:lnSpc>
                <a:spcPts val="5599"/>
              </a:lnSpc>
            </a:pPr>
            <a:r>
              <a:rPr lang="en-US" sz="3999" b="1" spc="167">
                <a:solidFill>
                  <a:srgbClr val="2D3740"/>
                </a:solidFill>
                <a:latin typeface="Barlow Bold"/>
                <a:ea typeface="Barlow Bold"/>
                <a:cs typeface="Barlow Bold"/>
                <a:sym typeface="Barlow Bold"/>
              </a:rPr>
              <a:t>PRODUCT MARKETING PLANNING</a:t>
            </a:r>
          </a:p>
        </p:txBody>
      </p:sp>
      <p:sp>
        <p:nvSpPr>
          <p:cNvPr id="47" name="TextBox 47"/>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15</a:t>
            </a:r>
          </a:p>
        </p:txBody>
      </p:sp>
      <p:grpSp>
        <p:nvGrpSpPr>
          <p:cNvPr id="48" name="Group 48"/>
          <p:cNvGrpSpPr/>
          <p:nvPr/>
        </p:nvGrpSpPr>
        <p:grpSpPr>
          <a:xfrm>
            <a:off x="6321060" y="3657394"/>
            <a:ext cx="1968307" cy="1968307"/>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66675" cap="sq">
              <a:solidFill>
                <a:srgbClr val="FFFFFF"/>
              </a:solidFill>
              <a:prstDash val="solid"/>
              <a:miter/>
            </a:ln>
          </p:spPr>
          <p:txBody>
            <a:bodyPr/>
            <a:lstStyle/>
            <a:p>
              <a:endParaRPr lang="en-US"/>
            </a:p>
          </p:txBody>
        </p:sp>
        <p:sp>
          <p:nvSpPr>
            <p:cNvPr id="50" name="TextBox 50"/>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51" name="Freeform 51"/>
          <p:cNvSpPr/>
          <p:nvPr/>
        </p:nvSpPr>
        <p:spPr>
          <a:xfrm>
            <a:off x="6824724" y="4383539"/>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Freeform 52"/>
          <p:cNvSpPr/>
          <p:nvPr/>
        </p:nvSpPr>
        <p:spPr>
          <a:xfrm>
            <a:off x="10264474" y="4383539"/>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3" name="Freeform 53"/>
          <p:cNvSpPr/>
          <p:nvPr/>
        </p:nvSpPr>
        <p:spPr>
          <a:xfrm>
            <a:off x="13687023" y="4490684"/>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4" name="TextBox 54"/>
          <p:cNvSpPr txBox="1"/>
          <p:nvPr/>
        </p:nvSpPr>
        <p:spPr>
          <a:xfrm>
            <a:off x="5200166" y="2099249"/>
            <a:ext cx="8311392" cy="281940"/>
          </a:xfrm>
          <a:prstGeom prst="rect">
            <a:avLst/>
          </a:prstGeom>
        </p:spPr>
        <p:txBody>
          <a:bodyPr lIns="0" tIns="0" rIns="0" bIns="0" rtlCol="0" anchor="t">
            <a:spAutoFit/>
          </a:bodyPr>
          <a:lstStyle/>
          <a:p>
            <a:pPr algn="ctr">
              <a:lnSpc>
                <a:spcPts val="2399"/>
              </a:lnSpc>
              <a:spcBef>
                <a:spcPct val="0"/>
              </a:spcBef>
            </a:pPr>
            <a:r>
              <a:rPr lang="en-US" sz="1599" b="1" spc="83">
                <a:solidFill>
                  <a:srgbClr val="000000"/>
                </a:solidFill>
                <a:latin typeface="Barlow Bold"/>
                <a:ea typeface="Barlow Bold"/>
                <a:cs typeface="Barlow Bold"/>
                <a:sym typeface="Barlow Bold"/>
              </a:rPr>
              <a:t>hOW TO IMPROVE  USER ENGAGEMENT USING PRODUCT LED GROWTH STRATEGY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1028700" y="9270050"/>
            <a:ext cx="16230600" cy="0"/>
          </a:xfrm>
          <a:prstGeom prst="line">
            <a:avLst/>
          </a:prstGeom>
          <a:ln w="9525" cap="flat">
            <a:solidFill>
              <a:srgbClr val="F2F2F2"/>
            </a:solidFill>
            <a:prstDash val="solid"/>
            <a:headEnd type="none" w="sm" len="sm"/>
            <a:tailEnd type="none" w="sm" len="sm"/>
          </a:ln>
        </p:spPr>
        <p:txBody>
          <a:bodyPr/>
          <a:lstStyle/>
          <a:p>
            <a:endParaRPr lang="en-US"/>
          </a:p>
        </p:txBody>
      </p:sp>
      <p:sp>
        <p:nvSpPr>
          <p:cNvPr id="5" name="Freeform 5"/>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4">
              <a:extLst>
                <a:ext uri="{96DAC541-7B7A-43D3-8B79-37D633B846F1}">
                  <asvg:svgBlip xmlns:asvg="http://schemas.microsoft.com/office/drawing/2016/SVG/main" r:embed="rId5"/>
                </a:ext>
              </a:extLst>
            </a:blip>
            <a:stretch>
              <a:fillRect r="-466233" b="-1383945"/>
            </a:stretch>
          </a:blipFill>
        </p:spPr>
        <p:txBody>
          <a:bodyPr/>
          <a:lstStyle/>
          <a:p>
            <a:endParaRPr lang="en-US"/>
          </a:p>
        </p:txBody>
      </p:sp>
      <p:sp>
        <p:nvSpPr>
          <p:cNvPr id="6" name="TextBox 6"/>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7" name="Freeform 7"/>
          <p:cNvSpPr/>
          <p:nvPr/>
        </p:nvSpPr>
        <p:spPr>
          <a:xfrm>
            <a:off x="1892786" y="625569"/>
            <a:ext cx="1033469" cy="1226669"/>
          </a:xfrm>
          <a:custGeom>
            <a:avLst/>
            <a:gdLst/>
            <a:ahLst/>
            <a:cxnLst/>
            <a:rect l="l" t="t" r="r" b="b"/>
            <a:pathLst>
              <a:path w="1033469" h="1226669">
                <a:moveTo>
                  <a:pt x="0" y="0"/>
                </a:moveTo>
                <a:lnTo>
                  <a:pt x="1033468" y="0"/>
                </a:lnTo>
                <a:lnTo>
                  <a:pt x="1033468" y="1226669"/>
                </a:lnTo>
                <a:lnTo>
                  <a:pt x="0" y="122666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8" name="Freeform 8"/>
          <p:cNvSpPr/>
          <p:nvPr/>
        </p:nvSpPr>
        <p:spPr>
          <a:xfrm>
            <a:off x="15360711" y="625569"/>
            <a:ext cx="1033469" cy="1226669"/>
          </a:xfrm>
          <a:custGeom>
            <a:avLst/>
            <a:gdLst/>
            <a:ahLst/>
            <a:cxnLst/>
            <a:rect l="l" t="t" r="r" b="b"/>
            <a:pathLst>
              <a:path w="1033469" h="1226669">
                <a:moveTo>
                  <a:pt x="0" y="0"/>
                </a:moveTo>
                <a:lnTo>
                  <a:pt x="1033468" y="0"/>
                </a:lnTo>
                <a:lnTo>
                  <a:pt x="1033468" y="1226669"/>
                </a:lnTo>
                <a:lnTo>
                  <a:pt x="0" y="122666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9" name="Freeform 9"/>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11" name="Freeform 11"/>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12" name="Freeform 12"/>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rot="2700000">
            <a:off x="6615355" y="3133223"/>
            <a:ext cx="2536333" cy="2159053"/>
          </a:xfrm>
          <a:custGeom>
            <a:avLst/>
            <a:gdLst/>
            <a:ahLst/>
            <a:cxnLst/>
            <a:rect l="l" t="t" r="r" b="b"/>
            <a:pathLst>
              <a:path w="2536333" h="2159053">
                <a:moveTo>
                  <a:pt x="0" y="0"/>
                </a:moveTo>
                <a:lnTo>
                  <a:pt x="2536333" y="0"/>
                </a:lnTo>
                <a:lnTo>
                  <a:pt x="2536333" y="2159054"/>
                </a:lnTo>
                <a:lnTo>
                  <a:pt x="0" y="215905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rot="2700000" flipH="1">
            <a:off x="9123046" y="5640914"/>
            <a:ext cx="2536333" cy="2159053"/>
          </a:xfrm>
          <a:custGeom>
            <a:avLst/>
            <a:gdLst/>
            <a:ahLst/>
            <a:cxnLst/>
            <a:rect l="l" t="t" r="r" b="b"/>
            <a:pathLst>
              <a:path w="2536333" h="2159053">
                <a:moveTo>
                  <a:pt x="2536333" y="0"/>
                </a:moveTo>
                <a:lnTo>
                  <a:pt x="0" y="0"/>
                </a:lnTo>
                <a:lnTo>
                  <a:pt x="0" y="2159053"/>
                </a:lnTo>
                <a:lnTo>
                  <a:pt x="2536333" y="2159053"/>
                </a:lnTo>
                <a:lnTo>
                  <a:pt x="2536333"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6" name="Freeform 16"/>
          <p:cNvSpPr/>
          <p:nvPr/>
        </p:nvSpPr>
        <p:spPr>
          <a:xfrm rot="-2700000">
            <a:off x="6625538" y="5630731"/>
            <a:ext cx="2536333" cy="2159053"/>
          </a:xfrm>
          <a:custGeom>
            <a:avLst/>
            <a:gdLst/>
            <a:ahLst/>
            <a:cxnLst/>
            <a:rect l="l" t="t" r="r" b="b"/>
            <a:pathLst>
              <a:path w="2536333" h="2159053">
                <a:moveTo>
                  <a:pt x="0" y="0"/>
                </a:moveTo>
                <a:lnTo>
                  <a:pt x="2536333" y="0"/>
                </a:lnTo>
                <a:lnTo>
                  <a:pt x="2536333" y="2159053"/>
                </a:lnTo>
                <a:lnTo>
                  <a:pt x="0" y="215905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7" name="Freeform 17"/>
          <p:cNvSpPr/>
          <p:nvPr/>
        </p:nvSpPr>
        <p:spPr>
          <a:xfrm rot="8100000">
            <a:off x="9127070" y="3129199"/>
            <a:ext cx="2536333" cy="2159053"/>
          </a:xfrm>
          <a:custGeom>
            <a:avLst/>
            <a:gdLst/>
            <a:ahLst/>
            <a:cxnLst/>
            <a:rect l="l" t="t" r="r" b="b"/>
            <a:pathLst>
              <a:path w="2536333" h="2159053">
                <a:moveTo>
                  <a:pt x="0" y="0"/>
                </a:moveTo>
                <a:lnTo>
                  <a:pt x="2536333" y="0"/>
                </a:lnTo>
                <a:lnTo>
                  <a:pt x="2536333" y="2159053"/>
                </a:lnTo>
                <a:lnTo>
                  <a:pt x="0" y="215905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Freeform 18"/>
          <p:cNvSpPr/>
          <p:nvPr/>
        </p:nvSpPr>
        <p:spPr>
          <a:xfrm>
            <a:off x="7310561" y="6536967"/>
            <a:ext cx="893800" cy="687109"/>
          </a:xfrm>
          <a:custGeom>
            <a:avLst/>
            <a:gdLst/>
            <a:ahLst/>
            <a:cxnLst/>
            <a:rect l="l" t="t" r="r" b="b"/>
            <a:pathLst>
              <a:path w="893800" h="687109">
                <a:moveTo>
                  <a:pt x="0" y="0"/>
                </a:moveTo>
                <a:lnTo>
                  <a:pt x="893800" y="0"/>
                </a:lnTo>
                <a:lnTo>
                  <a:pt x="893800" y="687109"/>
                </a:lnTo>
                <a:lnTo>
                  <a:pt x="0" y="68710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9" name="TextBox 19"/>
          <p:cNvSpPr txBox="1"/>
          <p:nvPr/>
        </p:nvSpPr>
        <p:spPr>
          <a:xfrm>
            <a:off x="1866856" y="3129612"/>
            <a:ext cx="4653390" cy="361095"/>
          </a:xfrm>
          <a:prstGeom prst="rect">
            <a:avLst/>
          </a:prstGeom>
        </p:spPr>
        <p:txBody>
          <a:bodyPr lIns="0" tIns="0" rIns="0" bIns="0" rtlCol="0" anchor="t">
            <a:spAutoFit/>
          </a:bodyPr>
          <a:lstStyle/>
          <a:p>
            <a:pPr marL="0" lvl="1" indent="0" algn="l">
              <a:lnSpc>
                <a:spcPts val="3033"/>
              </a:lnSpc>
            </a:pPr>
            <a:r>
              <a:rPr lang="en-US" sz="2022" b="1">
                <a:solidFill>
                  <a:srgbClr val="2D3740"/>
                </a:solidFill>
                <a:latin typeface="Barlow Bold"/>
                <a:ea typeface="Barlow Bold"/>
                <a:cs typeface="Barlow Bold"/>
                <a:sym typeface="Barlow Bold"/>
              </a:rPr>
              <a:t>Information hub feature enhancement</a:t>
            </a:r>
          </a:p>
        </p:txBody>
      </p:sp>
      <p:sp>
        <p:nvSpPr>
          <p:cNvPr id="20" name="TextBox 20"/>
          <p:cNvSpPr txBox="1"/>
          <p:nvPr/>
        </p:nvSpPr>
        <p:spPr>
          <a:xfrm>
            <a:off x="1892786" y="3582096"/>
            <a:ext cx="3721066" cy="1069755"/>
          </a:xfrm>
          <a:prstGeom prst="rect">
            <a:avLst/>
          </a:prstGeom>
        </p:spPr>
        <p:txBody>
          <a:bodyPr lIns="0" tIns="0" rIns="0" bIns="0" rtlCol="0" anchor="t">
            <a:spAutoFit/>
          </a:bodyPr>
          <a:lstStyle/>
          <a:p>
            <a:pPr marL="0" lvl="0" indent="0" algn="l">
              <a:lnSpc>
                <a:spcPts val="2883"/>
              </a:lnSpc>
            </a:pPr>
            <a:r>
              <a:rPr lang="en-US" sz="1922">
                <a:solidFill>
                  <a:srgbClr val="2D3740"/>
                </a:solidFill>
                <a:latin typeface="Barlow"/>
                <a:ea typeface="Barlow"/>
                <a:cs typeface="Barlow"/>
                <a:sym typeface="Barlow"/>
              </a:rPr>
              <a:t>Access employment, housing, drivers license , and pathway to citizenship resouces.</a:t>
            </a:r>
          </a:p>
        </p:txBody>
      </p:sp>
      <p:sp>
        <p:nvSpPr>
          <p:cNvPr id="21" name="TextBox 21"/>
          <p:cNvSpPr txBox="1"/>
          <p:nvPr/>
        </p:nvSpPr>
        <p:spPr>
          <a:xfrm>
            <a:off x="1892786" y="6784497"/>
            <a:ext cx="3816974" cy="1069755"/>
          </a:xfrm>
          <a:prstGeom prst="rect">
            <a:avLst/>
          </a:prstGeom>
        </p:spPr>
        <p:txBody>
          <a:bodyPr lIns="0" tIns="0" rIns="0" bIns="0" rtlCol="0" anchor="t">
            <a:spAutoFit/>
          </a:bodyPr>
          <a:lstStyle/>
          <a:p>
            <a:pPr marL="0" lvl="0" indent="0" algn="l">
              <a:lnSpc>
                <a:spcPts val="2883"/>
              </a:lnSpc>
            </a:pPr>
            <a:r>
              <a:rPr lang="en-US" sz="1922">
                <a:solidFill>
                  <a:srgbClr val="2D3740"/>
                </a:solidFill>
                <a:latin typeface="Barlow"/>
                <a:ea typeface="Barlow"/>
                <a:cs typeface="Barlow"/>
                <a:sym typeface="Barlow"/>
              </a:rPr>
              <a:t>Access programing language skills, entrepreneural skills and musical instrument skills resoucrces</a:t>
            </a:r>
          </a:p>
        </p:txBody>
      </p:sp>
      <p:sp>
        <p:nvSpPr>
          <p:cNvPr id="22" name="TextBox 22"/>
          <p:cNvSpPr txBox="1"/>
          <p:nvPr/>
        </p:nvSpPr>
        <p:spPr>
          <a:xfrm>
            <a:off x="12800368" y="3081987"/>
            <a:ext cx="5120685" cy="345855"/>
          </a:xfrm>
          <a:prstGeom prst="rect">
            <a:avLst/>
          </a:prstGeom>
        </p:spPr>
        <p:txBody>
          <a:bodyPr lIns="0" tIns="0" rIns="0" bIns="0" rtlCol="0" anchor="t">
            <a:spAutoFit/>
          </a:bodyPr>
          <a:lstStyle/>
          <a:p>
            <a:pPr marL="0" lvl="1" indent="0" algn="l">
              <a:lnSpc>
                <a:spcPts val="2883"/>
              </a:lnSpc>
            </a:pPr>
            <a:r>
              <a:rPr lang="en-US" sz="1922" b="1">
                <a:solidFill>
                  <a:srgbClr val="2D3740"/>
                </a:solidFill>
                <a:latin typeface="Barlow Semi-Bold"/>
                <a:ea typeface="Barlow Semi-Bold"/>
                <a:cs typeface="Barlow Semi-Bold"/>
                <a:sym typeface="Barlow Semi-Bold"/>
              </a:rPr>
              <a:t>Access to Mentorship system</a:t>
            </a:r>
          </a:p>
        </p:txBody>
      </p:sp>
      <p:sp>
        <p:nvSpPr>
          <p:cNvPr id="23" name="TextBox 23"/>
          <p:cNvSpPr txBox="1"/>
          <p:nvPr/>
        </p:nvSpPr>
        <p:spPr>
          <a:xfrm>
            <a:off x="12800368" y="3582096"/>
            <a:ext cx="3595467" cy="707805"/>
          </a:xfrm>
          <a:prstGeom prst="rect">
            <a:avLst/>
          </a:prstGeom>
        </p:spPr>
        <p:txBody>
          <a:bodyPr lIns="0" tIns="0" rIns="0" bIns="0" rtlCol="0" anchor="t">
            <a:spAutoFit/>
          </a:bodyPr>
          <a:lstStyle/>
          <a:p>
            <a:pPr marL="0" lvl="0" indent="0" algn="l">
              <a:lnSpc>
                <a:spcPts val="2883"/>
              </a:lnSpc>
            </a:pPr>
            <a:r>
              <a:rPr lang="en-US" sz="1922">
                <a:solidFill>
                  <a:srgbClr val="2D3740"/>
                </a:solidFill>
                <a:latin typeface="Barlow"/>
                <a:ea typeface="Barlow"/>
                <a:cs typeface="Barlow"/>
                <a:sym typeface="Barlow"/>
              </a:rPr>
              <a:t>Book an appointment with a Mentor</a:t>
            </a:r>
          </a:p>
        </p:txBody>
      </p:sp>
      <p:sp>
        <p:nvSpPr>
          <p:cNvPr id="24" name="TextBox 24"/>
          <p:cNvSpPr txBox="1"/>
          <p:nvPr/>
        </p:nvSpPr>
        <p:spPr>
          <a:xfrm>
            <a:off x="12871236" y="6133842"/>
            <a:ext cx="4091985" cy="707805"/>
          </a:xfrm>
          <a:prstGeom prst="rect">
            <a:avLst/>
          </a:prstGeom>
        </p:spPr>
        <p:txBody>
          <a:bodyPr lIns="0" tIns="0" rIns="0" bIns="0" rtlCol="0" anchor="t">
            <a:spAutoFit/>
          </a:bodyPr>
          <a:lstStyle/>
          <a:p>
            <a:pPr marL="0" lvl="1" indent="0" algn="l">
              <a:lnSpc>
                <a:spcPts val="2883"/>
              </a:lnSpc>
            </a:pPr>
            <a:r>
              <a:rPr lang="en-US" sz="1922" b="1">
                <a:solidFill>
                  <a:srgbClr val="2D3740"/>
                </a:solidFill>
                <a:latin typeface="Barlow Semi-Bold"/>
                <a:ea typeface="Barlow Semi-Bold"/>
                <a:cs typeface="Barlow Semi-Bold"/>
                <a:sym typeface="Barlow Semi-Bold"/>
              </a:rPr>
              <a:t>Creation of BCCCC Community group on social media and attendance tool</a:t>
            </a:r>
          </a:p>
        </p:txBody>
      </p:sp>
      <p:sp>
        <p:nvSpPr>
          <p:cNvPr id="25" name="TextBox 25"/>
          <p:cNvSpPr txBox="1"/>
          <p:nvPr/>
        </p:nvSpPr>
        <p:spPr>
          <a:xfrm>
            <a:off x="12949575" y="6994047"/>
            <a:ext cx="4013646" cy="1793655"/>
          </a:xfrm>
          <a:prstGeom prst="rect">
            <a:avLst/>
          </a:prstGeom>
        </p:spPr>
        <p:txBody>
          <a:bodyPr lIns="0" tIns="0" rIns="0" bIns="0" rtlCol="0" anchor="t">
            <a:spAutoFit/>
          </a:bodyPr>
          <a:lstStyle/>
          <a:p>
            <a:pPr marL="0" lvl="0" indent="0" algn="l">
              <a:lnSpc>
                <a:spcPts val="2883"/>
              </a:lnSpc>
            </a:pPr>
            <a:r>
              <a:rPr lang="en-US" sz="1922">
                <a:solidFill>
                  <a:srgbClr val="2D3740"/>
                </a:solidFill>
                <a:latin typeface="Barlow"/>
                <a:ea typeface="Barlow"/>
                <a:cs typeface="Barlow"/>
                <a:sym typeface="Barlow"/>
              </a:rPr>
              <a:t>Implementation of an open community group on social web such as facebook, instagram, whatsapp, telegram, twitter for open communication and collaboration</a:t>
            </a:r>
          </a:p>
        </p:txBody>
      </p:sp>
      <p:sp>
        <p:nvSpPr>
          <p:cNvPr id="26" name="TextBox 26"/>
          <p:cNvSpPr txBox="1"/>
          <p:nvPr/>
        </p:nvSpPr>
        <p:spPr>
          <a:xfrm>
            <a:off x="4032189" y="707089"/>
            <a:ext cx="10223621" cy="723900"/>
          </a:xfrm>
          <a:prstGeom prst="rect">
            <a:avLst/>
          </a:prstGeom>
        </p:spPr>
        <p:txBody>
          <a:bodyPr lIns="0" tIns="0" rIns="0" bIns="0" rtlCol="0" anchor="t">
            <a:spAutoFit/>
          </a:bodyPr>
          <a:lstStyle/>
          <a:p>
            <a:pPr algn="ctr">
              <a:lnSpc>
                <a:spcPts val="5999"/>
              </a:lnSpc>
            </a:pPr>
            <a:r>
              <a:rPr lang="en-US" sz="3999" b="1">
                <a:solidFill>
                  <a:srgbClr val="2D3740"/>
                </a:solidFill>
                <a:latin typeface="Barlow Bold"/>
                <a:ea typeface="Barlow Bold"/>
                <a:cs typeface="Barlow Bold"/>
                <a:sym typeface="Barlow Bold"/>
              </a:rPr>
              <a:t>RECOMMENDED PLAN</a:t>
            </a:r>
          </a:p>
        </p:txBody>
      </p:sp>
      <p:sp>
        <p:nvSpPr>
          <p:cNvPr id="27" name="TextBox 27"/>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16</a:t>
            </a:r>
          </a:p>
        </p:txBody>
      </p:sp>
      <p:sp>
        <p:nvSpPr>
          <p:cNvPr id="28" name="TextBox 28"/>
          <p:cNvSpPr txBox="1"/>
          <p:nvPr/>
        </p:nvSpPr>
        <p:spPr>
          <a:xfrm>
            <a:off x="504825" y="1793059"/>
            <a:ext cx="16948172" cy="907927"/>
          </a:xfrm>
          <a:prstGeom prst="rect">
            <a:avLst/>
          </a:prstGeom>
        </p:spPr>
        <p:txBody>
          <a:bodyPr lIns="0" tIns="0" rIns="0" bIns="0" rtlCol="0" anchor="t">
            <a:spAutoFit/>
          </a:bodyPr>
          <a:lstStyle/>
          <a:p>
            <a:pPr algn="ctr">
              <a:lnSpc>
                <a:spcPts val="3698"/>
              </a:lnSpc>
              <a:spcBef>
                <a:spcPct val="0"/>
              </a:spcBef>
            </a:pPr>
            <a:r>
              <a:rPr lang="en-US" sz="2465" b="1" spc="128">
                <a:solidFill>
                  <a:srgbClr val="2D3740"/>
                </a:solidFill>
                <a:latin typeface="Barlow Bold"/>
                <a:ea typeface="Barlow Bold"/>
                <a:cs typeface="Barlow Bold"/>
                <a:sym typeface="Barlow Bold"/>
              </a:rPr>
              <a:t>Objectives: Implement the following features while aligning with internal priorities, promoting ethical practices and developing a deployment plan that addresses potential challenges</a:t>
            </a:r>
          </a:p>
        </p:txBody>
      </p:sp>
      <p:sp>
        <p:nvSpPr>
          <p:cNvPr id="29" name="TextBox 29"/>
          <p:cNvSpPr txBox="1"/>
          <p:nvPr/>
        </p:nvSpPr>
        <p:spPr>
          <a:xfrm>
            <a:off x="1892785" y="6468693"/>
            <a:ext cx="4916085" cy="271869"/>
          </a:xfrm>
          <a:prstGeom prst="rect">
            <a:avLst/>
          </a:prstGeom>
        </p:spPr>
        <p:txBody>
          <a:bodyPr wrap="square" lIns="0" tIns="0" rIns="0" bIns="0" rtlCol="0" anchor="t">
            <a:spAutoFit/>
          </a:bodyPr>
          <a:lstStyle/>
          <a:p>
            <a:pPr algn="ctr">
              <a:lnSpc>
                <a:spcPts val="2399"/>
              </a:lnSpc>
              <a:spcBef>
                <a:spcPct val="0"/>
              </a:spcBef>
            </a:pPr>
            <a:r>
              <a:rPr lang="en-US" sz="1599" b="1" spc="83" dirty="0">
                <a:solidFill>
                  <a:srgbClr val="2D3740"/>
                </a:solidFill>
                <a:latin typeface="Barlow Bold"/>
                <a:ea typeface="Barlow Bold"/>
                <a:cs typeface="Barlow Bold"/>
                <a:sym typeface="Barlow Bold"/>
              </a:rPr>
              <a:t>Skills development information section feature</a:t>
            </a:r>
          </a:p>
        </p:txBody>
      </p:sp>
      <p:sp>
        <p:nvSpPr>
          <p:cNvPr id="30" name="Freeform 30"/>
          <p:cNvSpPr/>
          <p:nvPr/>
        </p:nvSpPr>
        <p:spPr>
          <a:xfrm>
            <a:off x="7310561" y="3801995"/>
            <a:ext cx="893800" cy="687109"/>
          </a:xfrm>
          <a:custGeom>
            <a:avLst/>
            <a:gdLst/>
            <a:ahLst/>
            <a:cxnLst/>
            <a:rect l="l" t="t" r="r" b="b"/>
            <a:pathLst>
              <a:path w="893800" h="687109">
                <a:moveTo>
                  <a:pt x="0" y="0"/>
                </a:moveTo>
                <a:lnTo>
                  <a:pt x="893800" y="0"/>
                </a:lnTo>
                <a:lnTo>
                  <a:pt x="893800" y="687108"/>
                </a:lnTo>
                <a:lnTo>
                  <a:pt x="0" y="68710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1" name="Freeform 31"/>
          <p:cNvSpPr/>
          <p:nvPr/>
        </p:nvSpPr>
        <p:spPr>
          <a:xfrm>
            <a:off x="10055465" y="3801995"/>
            <a:ext cx="893800" cy="687109"/>
          </a:xfrm>
          <a:custGeom>
            <a:avLst/>
            <a:gdLst/>
            <a:ahLst/>
            <a:cxnLst/>
            <a:rect l="l" t="t" r="r" b="b"/>
            <a:pathLst>
              <a:path w="893800" h="687109">
                <a:moveTo>
                  <a:pt x="0" y="0"/>
                </a:moveTo>
                <a:lnTo>
                  <a:pt x="893799" y="0"/>
                </a:lnTo>
                <a:lnTo>
                  <a:pt x="893799" y="687108"/>
                </a:lnTo>
                <a:lnTo>
                  <a:pt x="0" y="68710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2" name="Freeform 32"/>
          <p:cNvSpPr/>
          <p:nvPr/>
        </p:nvSpPr>
        <p:spPr>
          <a:xfrm>
            <a:off x="10055465" y="6536967"/>
            <a:ext cx="893800" cy="687109"/>
          </a:xfrm>
          <a:custGeom>
            <a:avLst/>
            <a:gdLst/>
            <a:ahLst/>
            <a:cxnLst/>
            <a:rect l="l" t="t" r="r" b="b"/>
            <a:pathLst>
              <a:path w="893800" h="687109">
                <a:moveTo>
                  <a:pt x="0" y="0"/>
                </a:moveTo>
                <a:lnTo>
                  <a:pt x="893799" y="0"/>
                </a:lnTo>
                <a:lnTo>
                  <a:pt x="893799" y="687109"/>
                </a:lnTo>
                <a:lnTo>
                  <a:pt x="0" y="68710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5269821" y="933335"/>
            <a:ext cx="7168657" cy="8728958"/>
          </a:xfrm>
          <a:custGeom>
            <a:avLst/>
            <a:gdLst/>
            <a:ahLst/>
            <a:cxnLst/>
            <a:rect l="l" t="t" r="r" b="b"/>
            <a:pathLst>
              <a:path w="7168657" h="8728958">
                <a:moveTo>
                  <a:pt x="0" y="0"/>
                </a:moveTo>
                <a:lnTo>
                  <a:pt x="7168657" y="0"/>
                </a:lnTo>
                <a:lnTo>
                  <a:pt x="7168657" y="8728958"/>
                </a:lnTo>
                <a:lnTo>
                  <a:pt x="0" y="87289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16510" y="3537874"/>
            <a:ext cx="2475541" cy="5355645"/>
            <a:chOff x="0" y="0"/>
            <a:chExt cx="594251" cy="1285618"/>
          </a:xfrm>
        </p:grpSpPr>
        <p:sp>
          <p:nvSpPr>
            <p:cNvPr id="4" name="Freeform 4"/>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EDAD08"/>
            </a:solidFill>
          </p:spPr>
          <p:txBody>
            <a:bodyPr/>
            <a:lstStyle/>
            <a:p>
              <a:endParaRPr lang="en-US"/>
            </a:p>
          </p:txBody>
        </p:sp>
        <p:sp>
          <p:nvSpPr>
            <p:cNvPr id="5" name="TextBox 5"/>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6" name="Group 6"/>
          <p:cNvGrpSpPr/>
          <p:nvPr/>
        </p:nvGrpSpPr>
        <p:grpSpPr>
          <a:xfrm>
            <a:off x="8359425" y="3508417"/>
            <a:ext cx="2475541" cy="5355645"/>
            <a:chOff x="0" y="0"/>
            <a:chExt cx="594251" cy="1285618"/>
          </a:xfrm>
        </p:grpSpPr>
        <p:sp>
          <p:nvSpPr>
            <p:cNvPr id="7" name="Freeform 7"/>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EDAD08"/>
            </a:solidFill>
          </p:spPr>
          <p:txBody>
            <a:bodyPr/>
            <a:lstStyle/>
            <a:p>
              <a:endParaRPr lang="en-US"/>
            </a:p>
          </p:txBody>
        </p:sp>
        <p:sp>
          <p:nvSpPr>
            <p:cNvPr id="8" name="TextBox 8"/>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9" name="Group 9"/>
          <p:cNvGrpSpPr/>
          <p:nvPr/>
        </p:nvGrpSpPr>
        <p:grpSpPr>
          <a:xfrm>
            <a:off x="8613041" y="3763922"/>
            <a:ext cx="1968307" cy="19683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66675" cap="sq">
              <a:solidFill>
                <a:srgbClr val="FFFFFF"/>
              </a:solidFill>
              <a:prstDash val="solid"/>
              <a:miter/>
            </a:ln>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2" name="Group 12"/>
          <p:cNvGrpSpPr/>
          <p:nvPr/>
        </p:nvGrpSpPr>
        <p:grpSpPr>
          <a:xfrm>
            <a:off x="11625303" y="3504799"/>
            <a:ext cx="2475541" cy="5355645"/>
            <a:chOff x="0" y="0"/>
            <a:chExt cx="594251" cy="1285618"/>
          </a:xfrm>
        </p:grpSpPr>
        <p:sp>
          <p:nvSpPr>
            <p:cNvPr id="13" name="Freeform 13"/>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EDAD08"/>
            </a:solidFill>
          </p:spPr>
          <p:txBody>
            <a:bodyPr/>
            <a:lstStyle/>
            <a:p>
              <a:endParaRPr lang="en-US"/>
            </a:p>
          </p:txBody>
        </p:sp>
        <p:sp>
          <p:nvSpPr>
            <p:cNvPr id="14" name="TextBox 14"/>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15" name="Group 15"/>
          <p:cNvGrpSpPr/>
          <p:nvPr/>
        </p:nvGrpSpPr>
        <p:grpSpPr>
          <a:xfrm>
            <a:off x="11878920" y="3760304"/>
            <a:ext cx="1968307" cy="19683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66675" cap="sq">
              <a:solidFill>
                <a:srgbClr val="FFFFFF"/>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1875590" y="3504799"/>
            <a:ext cx="2475541" cy="5355645"/>
            <a:chOff x="0" y="0"/>
            <a:chExt cx="594251" cy="1285618"/>
          </a:xfrm>
        </p:grpSpPr>
        <p:sp>
          <p:nvSpPr>
            <p:cNvPr id="19" name="Freeform 19"/>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EDAD08"/>
            </a:solidFill>
          </p:spPr>
          <p:txBody>
            <a:bodyPr/>
            <a:lstStyle/>
            <a:p>
              <a:endParaRPr lang="en-US"/>
            </a:p>
          </p:txBody>
        </p:sp>
        <p:sp>
          <p:nvSpPr>
            <p:cNvPr id="20" name="TextBox 20"/>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21" name="Group 21"/>
          <p:cNvGrpSpPr/>
          <p:nvPr/>
        </p:nvGrpSpPr>
        <p:grpSpPr>
          <a:xfrm>
            <a:off x="2160317" y="3749368"/>
            <a:ext cx="1968307" cy="19683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66675" cap="sq">
              <a:solidFill>
                <a:srgbClr val="FFFFFF"/>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24" name="Freeform 24"/>
          <p:cNvSpPr/>
          <p:nvPr/>
        </p:nvSpPr>
        <p:spPr>
          <a:xfrm>
            <a:off x="2688765" y="4418050"/>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TextBox 25"/>
          <p:cNvSpPr txBox="1"/>
          <p:nvPr/>
        </p:nvSpPr>
        <p:spPr>
          <a:xfrm>
            <a:off x="3232088" y="1520128"/>
            <a:ext cx="11903544" cy="417196"/>
          </a:xfrm>
          <a:prstGeom prst="rect">
            <a:avLst/>
          </a:prstGeom>
        </p:spPr>
        <p:txBody>
          <a:bodyPr lIns="0" tIns="0" rIns="0" bIns="0" rtlCol="0" anchor="t">
            <a:spAutoFit/>
          </a:bodyPr>
          <a:lstStyle/>
          <a:p>
            <a:pPr marL="0" lvl="0" indent="0" algn="ctr">
              <a:lnSpc>
                <a:spcPts val="3449"/>
              </a:lnSpc>
              <a:spcBef>
                <a:spcPct val="0"/>
              </a:spcBef>
            </a:pPr>
            <a:r>
              <a:rPr lang="en-US" sz="2299" spc="119">
                <a:solidFill>
                  <a:srgbClr val="2D3740"/>
                </a:solidFill>
                <a:latin typeface="Barlow"/>
                <a:ea typeface="Barlow"/>
                <a:cs typeface="Barlow"/>
                <a:sym typeface="Barlow"/>
              </a:rPr>
              <a:t>Alignment with Internal Programs and priorities</a:t>
            </a:r>
          </a:p>
        </p:txBody>
      </p:sp>
      <p:sp>
        <p:nvSpPr>
          <p:cNvPr id="26" name="AutoShape 26"/>
          <p:cNvSpPr/>
          <p:nvPr/>
        </p:nvSpPr>
        <p:spPr>
          <a:xfrm>
            <a:off x="1052137" y="9392434"/>
            <a:ext cx="16230600" cy="0"/>
          </a:xfrm>
          <a:prstGeom prst="line">
            <a:avLst/>
          </a:prstGeom>
          <a:ln w="9525" cap="flat">
            <a:solidFill>
              <a:srgbClr val="ADADAD"/>
            </a:solidFill>
            <a:prstDash val="solid"/>
            <a:headEnd type="none" w="sm" len="sm"/>
            <a:tailEnd type="none" w="sm" len="sm"/>
          </a:ln>
        </p:spPr>
        <p:txBody>
          <a:bodyPr/>
          <a:lstStyle/>
          <a:p>
            <a:endParaRPr lang="en-US"/>
          </a:p>
        </p:txBody>
      </p:sp>
      <p:sp>
        <p:nvSpPr>
          <p:cNvPr id="27" name="Freeform 27"/>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6">
              <a:extLst>
                <a:ext uri="{96DAC541-7B7A-43D3-8B79-37D633B846F1}">
                  <asvg:svgBlip xmlns:asvg="http://schemas.microsoft.com/office/drawing/2016/SVG/main" r:embed="rId7"/>
                </a:ext>
              </a:extLst>
            </a:blip>
            <a:stretch>
              <a:fillRect r="-466233" b="-1383945"/>
            </a:stretch>
          </a:blipFill>
          <a:ln cap="sq">
            <a:noFill/>
            <a:prstDash val="solid"/>
            <a:miter/>
          </a:ln>
        </p:spPr>
        <p:txBody>
          <a:bodyPr/>
          <a:lstStyle/>
          <a:p>
            <a:endParaRPr lang="en-US"/>
          </a:p>
        </p:txBody>
      </p:sp>
      <p:sp>
        <p:nvSpPr>
          <p:cNvPr id="28" name="TextBox 28"/>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29" name="Freeform 29"/>
          <p:cNvSpPr/>
          <p:nvPr/>
        </p:nvSpPr>
        <p:spPr>
          <a:xfrm>
            <a:off x="15208514" y="2716761"/>
            <a:ext cx="1470968" cy="461516"/>
          </a:xfrm>
          <a:custGeom>
            <a:avLst/>
            <a:gdLst/>
            <a:ahLst/>
            <a:cxnLst/>
            <a:rect l="l" t="t" r="r" b="b"/>
            <a:pathLst>
              <a:path w="1470968" h="461516">
                <a:moveTo>
                  <a:pt x="0" y="0"/>
                </a:moveTo>
                <a:lnTo>
                  <a:pt x="1470968" y="0"/>
                </a:lnTo>
                <a:lnTo>
                  <a:pt x="1470968"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1761119" y="2716761"/>
            <a:ext cx="1470968" cy="461516"/>
          </a:xfrm>
          <a:custGeom>
            <a:avLst/>
            <a:gdLst/>
            <a:ahLst/>
            <a:cxnLst/>
            <a:rect l="l" t="t" r="r" b="b"/>
            <a:pathLst>
              <a:path w="1470968" h="461516">
                <a:moveTo>
                  <a:pt x="0" y="0"/>
                </a:moveTo>
                <a:lnTo>
                  <a:pt x="1470969" y="0"/>
                </a:lnTo>
                <a:lnTo>
                  <a:pt x="1470969" y="461516"/>
                </a:lnTo>
                <a:lnTo>
                  <a:pt x="0" y="46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Freeform 31"/>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Freeform 32"/>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3" name="Freeform 33"/>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4" name="Freeform 34"/>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5" name="Freeform 35"/>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6" name="Freeform 36"/>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7" name="Freeform 37"/>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8" name="TextBox 38"/>
          <p:cNvSpPr txBox="1"/>
          <p:nvPr/>
        </p:nvSpPr>
        <p:spPr>
          <a:xfrm>
            <a:off x="4899759" y="6052547"/>
            <a:ext cx="2846822" cy="339493"/>
          </a:xfrm>
          <a:prstGeom prst="rect">
            <a:avLst/>
          </a:prstGeom>
        </p:spPr>
        <p:txBody>
          <a:bodyPr lIns="0" tIns="0" rIns="0" bIns="0" rtlCol="0" anchor="t">
            <a:spAutoFit/>
          </a:bodyPr>
          <a:lstStyle/>
          <a:p>
            <a:pPr algn="ctr">
              <a:lnSpc>
                <a:spcPts val="2812"/>
              </a:lnSpc>
            </a:pPr>
            <a:r>
              <a:rPr lang="en-US" sz="2009" b="1">
                <a:solidFill>
                  <a:srgbClr val="FFFFFF"/>
                </a:solidFill>
                <a:latin typeface="Barlow Semi-Bold"/>
                <a:ea typeface="Barlow Semi-Bold"/>
                <a:cs typeface="Barlow Semi-Bold"/>
                <a:sym typeface="Barlow Semi-Bold"/>
              </a:rPr>
              <a:t>User-centric </a:t>
            </a:r>
          </a:p>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Experience</a:t>
            </a:r>
          </a:p>
        </p:txBody>
      </p:sp>
      <p:sp>
        <p:nvSpPr>
          <p:cNvPr id="39" name="TextBox 39"/>
          <p:cNvSpPr txBox="1"/>
          <p:nvPr/>
        </p:nvSpPr>
        <p:spPr>
          <a:xfrm>
            <a:off x="5370126" y="6954798"/>
            <a:ext cx="1906087" cy="164930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Develop a seamless and secure educative and informative experience by inputting learnable skills for young immigrants</a:t>
            </a:r>
          </a:p>
        </p:txBody>
      </p:sp>
      <p:sp>
        <p:nvSpPr>
          <p:cNvPr id="40" name="TextBox 40"/>
          <p:cNvSpPr txBox="1"/>
          <p:nvPr/>
        </p:nvSpPr>
        <p:spPr>
          <a:xfrm>
            <a:off x="8644152" y="5968943"/>
            <a:ext cx="1906087"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Data Driven Decision Making</a:t>
            </a:r>
          </a:p>
        </p:txBody>
      </p:sp>
      <p:sp>
        <p:nvSpPr>
          <p:cNvPr id="41" name="TextBox 41"/>
          <p:cNvSpPr txBox="1"/>
          <p:nvPr/>
        </p:nvSpPr>
        <p:spPr>
          <a:xfrm>
            <a:off x="8644152" y="6899694"/>
            <a:ext cx="1906087" cy="164930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Implement analytics to capture user behavio, monitor feature adoption and measure impact on user trust and engagement</a:t>
            </a:r>
          </a:p>
        </p:txBody>
      </p:sp>
      <p:sp>
        <p:nvSpPr>
          <p:cNvPr id="42" name="TextBox 42"/>
          <p:cNvSpPr txBox="1"/>
          <p:nvPr/>
        </p:nvSpPr>
        <p:spPr>
          <a:xfrm>
            <a:off x="11779868" y="5909586"/>
            <a:ext cx="2163766"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Information driven features</a:t>
            </a:r>
          </a:p>
        </p:txBody>
      </p:sp>
      <p:sp>
        <p:nvSpPr>
          <p:cNvPr id="43" name="TextBox 43"/>
          <p:cNvSpPr txBox="1"/>
          <p:nvPr/>
        </p:nvSpPr>
        <p:spPr>
          <a:xfrm>
            <a:off x="11718018" y="6896076"/>
            <a:ext cx="2382826" cy="1649304"/>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Align with company’s existing efforts to promote relevant information to the black communities by allowing immigrants to access helpful resources</a:t>
            </a:r>
          </a:p>
        </p:txBody>
      </p:sp>
      <p:sp>
        <p:nvSpPr>
          <p:cNvPr id="44" name="TextBox 44"/>
          <p:cNvSpPr txBox="1"/>
          <p:nvPr/>
        </p:nvSpPr>
        <p:spPr>
          <a:xfrm>
            <a:off x="1993312" y="5960750"/>
            <a:ext cx="2190814" cy="339493"/>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User Engagement</a:t>
            </a:r>
          </a:p>
        </p:txBody>
      </p:sp>
      <p:sp>
        <p:nvSpPr>
          <p:cNvPr id="45" name="TextBox 45"/>
          <p:cNvSpPr txBox="1"/>
          <p:nvPr/>
        </p:nvSpPr>
        <p:spPr>
          <a:xfrm>
            <a:off x="1931091" y="6566943"/>
            <a:ext cx="2514494" cy="1373079"/>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Expand User Engagement</a:t>
            </a:r>
          </a:p>
          <a:p>
            <a:pPr marL="0" lvl="0" indent="0" algn="ctr">
              <a:lnSpc>
                <a:spcPts val="2191"/>
              </a:lnSpc>
              <a:spcBef>
                <a:spcPct val="0"/>
              </a:spcBef>
            </a:pPr>
            <a:r>
              <a:rPr lang="en-US" sz="1461" u="none">
                <a:solidFill>
                  <a:srgbClr val="FFFFFF"/>
                </a:solidFill>
                <a:latin typeface="Barlow"/>
                <a:ea typeface="Barlow"/>
                <a:cs typeface="Barlow"/>
                <a:sym typeface="Barlow"/>
              </a:rPr>
              <a:t>Providing relevant and helpful  information to immigrants to attract more people to BCCCC and engage with ti.</a:t>
            </a:r>
          </a:p>
        </p:txBody>
      </p:sp>
      <p:sp>
        <p:nvSpPr>
          <p:cNvPr id="46" name="TextBox 46"/>
          <p:cNvSpPr txBox="1"/>
          <p:nvPr/>
        </p:nvSpPr>
        <p:spPr>
          <a:xfrm>
            <a:off x="4032189" y="693296"/>
            <a:ext cx="10223621" cy="688975"/>
          </a:xfrm>
          <a:prstGeom prst="rect">
            <a:avLst/>
          </a:prstGeom>
        </p:spPr>
        <p:txBody>
          <a:bodyPr lIns="0" tIns="0" rIns="0" bIns="0" rtlCol="0" anchor="t">
            <a:spAutoFit/>
          </a:bodyPr>
          <a:lstStyle/>
          <a:p>
            <a:pPr algn="ctr">
              <a:lnSpc>
                <a:spcPts val="5599"/>
              </a:lnSpc>
            </a:pPr>
            <a:r>
              <a:rPr lang="en-US" sz="3999" b="1" spc="167">
                <a:solidFill>
                  <a:srgbClr val="2D3740"/>
                </a:solidFill>
                <a:latin typeface="Barlow Bold"/>
                <a:ea typeface="Barlow Bold"/>
                <a:cs typeface="Barlow Bold"/>
                <a:sym typeface="Barlow Bold"/>
              </a:rPr>
              <a:t>RECCOMMENDED PLAN</a:t>
            </a:r>
          </a:p>
        </p:txBody>
      </p:sp>
      <p:sp>
        <p:nvSpPr>
          <p:cNvPr id="47" name="TextBox 47"/>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17</a:t>
            </a:r>
          </a:p>
        </p:txBody>
      </p:sp>
      <p:grpSp>
        <p:nvGrpSpPr>
          <p:cNvPr id="48" name="Group 48"/>
          <p:cNvGrpSpPr/>
          <p:nvPr/>
        </p:nvGrpSpPr>
        <p:grpSpPr>
          <a:xfrm>
            <a:off x="5370126" y="3808091"/>
            <a:ext cx="1968307" cy="1968307"/>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66675" cap="sq">
              <a:solidFill>
                <a:srgbClr val="FFFFFF"/>
              </a:solidFill>
              <a:prstDash val="solid"/>
              <a:miter/>
            </a:ln>
          </p:spPr>
          <p:txBody>
            <a:bodyPr/>
            <a:lstStyle/>
            <a:p>
              <a:endParaRPr lang="en-US"/>
            </a:p>
          </p:txBody>
        </p:sp>
        <p:sp>
          <p:nvSpPr>
            <p:cNvPr id="50" name="TextBox 50"/>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51" name="Freeform 51"/>
          <p:cNvSpPr/>
          <p:nvPr/>
        </p:nvSpPr>
        <p:spPr>
          <a:xfrm>
            <a:off x="5873790" y="4534236"/>
            <a:ext cx="849191" cy="652816"/>
          </a:xfrm>
          <a:custGeom>
            <a:avLst/>
            <a:gdLst/>
            <a:ahLst/>
            <a:cxnLst/>
            <a:rect l="l" t="t" r="r" b="b"/>
            <a:pathLst>
              <a:path w="849191" h="652816">
                <a:moveTo>
                  <a:pt x="0" y="0"/>
                </a:moveTo>
                <a:lnTo>
                  <a:pt x="849192" y="0"/>
                </a:lnTo>
                <a:lnTo>
                  <a:pt x="849192" y="652815"/>
                </a:lnTo>
                <a:lnTo>
                  <a:pt x="0" y="652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Freeform 52"/>
          <p:cNvSpPr/>
          <p:nvPr/>
        </p:nvSpPr>
        <p:spPr>
          <a:xfrm>
            <a:off x="9168808" y="4479131"/>
            <a:ext cx="849191" cy="652816"/>
          </a:xfrm>
          <a:custGeom>
            <a:avLst/>
            <a:gdLst/>
            <a:ahLst/>
            <a:cxnLst/>
            <a:rect l="l" t="t" r="r" b="b"/>
            <a:pathLst>
              <a:path w="849191" h="652816">
                <a:moveTo>
                  <a:pt x="0" y="0"/>
                </a:moveTo>
                <a:lnTo>
                  <a:pt x="849192" y="0"/>
                </a:lnTo>
                <a:lnTo>
                  <a:pt x="849192"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3" name="Freeform 53"/>
          <p:cNvSpPr/>
          <p:nvPr/>
        </p:nvSpPr>
        <p:spPr>
          <a:xfrm>
            <a:off x="12438478" y="4582658"/>
            <a:ext cx="849191" cy="652816"/>
          </a:xfrm>
          <a:custGeom>
            <a:avLst/>
            <a:gdLst/>
            <a:ahLst/>
            <a:cxnLst/>
            <a:rect l="l" t="t" r="r" b="b"/>
            <a:pathLst>
              <a:path w="849191" h="652816">
                <a:moveTo>
                  <a:pt x="0" y="0"/>
                </a:moveTo>
                <a:lnTo>
                  <a:pt x="849191" y="0"/>
                </a:lnTo>
                <a:lnTo>
                  <a:pt x="849191" y="652816"/>
                </a:lnTo>
                <a:lnTo>
                  <a:pt x="0" y="65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4" name="Group 54"/>
          <p:cNvGrpSpPr/>
          <p:nvPr/>
        </p:nvGrpSpPr>
        <p:grpSpPr>
          <a:xfrm>
            <a:off x="14706228" y="3471724"/>
            <a:ext cx="2475541" cy="5355645"/>
            <a:chOff x="0" y="0"/>
            <a:chExt cx="594251" cy="1285618"/>
          </a:xfrm>
        </p:grpSpPr>
        <p:sp>
          <p:nvSpPr>
            <p:cNvPr id="55" name="Freeform 55"/>
            <p:cNvSpPr/>
            <p:nvPr/>
          </p:nvSpPr>
          <p:spPr>
            <a:xfrm>
              <a:off x="0" y="0"/>
              <a:ext cx="594251" cy="1285618"/>
            </a:xfrm>
            <a:custGeom>
              <a:avLst/>
              <a:gdLst/>
              <a:ahLst/>
              <a:cxnLst/>
              <a:rect l="l" t="t" r="r" b="b"/>
              <a:pathLst>
                <a:path w="594251" h="1285618">
                  <a:moveTo>
                    <a:pt x="198191" y="19070"/>
                  </a:moveTo>
                  <a:cubicBezTo>
                    <a:pt x="228558" y="7556"/>
                    <a:pt x="263292" y="0"/>
                    <a:pt x="297286" y="0"/>
                  </a:cubicBezTo>
                  <a:cubicBezTo>
                    <a:pt x="331280" y="0"/>
                    <a:pt x="363992" y="6476"/>
                    <a:pt x="394136" y="17990"/>
                  </a:cubicBezTo>
                  <a:cubicBezTo>
                    <a:pt x="394778" y="18350"/>
                    <a:pt x="395419" y="18350"/>
                    <a:pt x="396061" y="18710"/>
                  </a:cubicBezTo>
                  <a:cubicBezTo>
                    <a:pt x="509267" y="64765"/>
                    <a:pt x="592648" y="186379"/>
                    <a:pt x="594251" y="339005"/>
                  </a:cubicBezTo>
                  <a:lnTo>
                    <a:pt x="594251" y="1285618"/>
                  </a:lnTo>
                  <a:lnTo>
                    <a:pt x="0" y="1285618"/>
                  </a:lnTo>
                  <a:lnTo>
                    <a:pt x="0" y="339707"/>
                  </a:lnTo>
                  <a:cubicBezTo>
                    <a:pt x="1603" y="185660"/>
                    <a:pt x="83702" y="64045"/>
                    <a:pt x="198191" y="19070"/>
                  </a:cubicBezTo>
                  <a:close/>
                </a:path>
              </a:pathLst>
            </a:custGeom>
            <a:solidFill>
              <a:srgbClr val="EDAD08"/>
            </a:solidFill>
          </p:spPr>
          <p:txBody>
            <a:bodyPr/>
            <a:lstStyle/>
            <a:p>
              <a:endParaRPr lang="en-US"/>
            </a:p>
          </p:txBody>
        </p:sp>
        <p:sp>
          <p:nvSpPr>
            <p:cNvPr id="56" name="TextBox 56"/>
            <p:cNvSpPr txBox="1"/>
            <p:nvPr/>
          </p:nvSpPr>
          <p:spPr>
            <a:xfrm>
              <a:off x="0" y="79375"/>
              <a:ext cx="594251" cy="1206243"/>
            </a:xfrm>
            <a:prstGeom prst="rect">
              <a:avLst/>
            </a:prstGeom>
          </p:spPr>
          <p:txBody>
            <a:bodyPr lIns="50800" tIns="50800" rIns="50800" bIns="50800" rtlCol="0" anchor="ctr"/>
            <a:lstStyle/>
            <a:p>
              <a:pPr algn="ctr">
                <a:lnSpc>
                  <a:spcPts val="2399"/>
                </a:lnSpc>
              </a:pPr>
              <a:endParaRPr/>
            </a:p>
          </p:txBody>
        </p:sp>
      </p:grpSp>
      <p:grpSp>
        <p:nvGrpSpPr>
          <p:cNvPr id="57" name="Group 57"/>
          <p:cNvGrpSpPr/>
          <p:nvPr/>
        </p:nvGrpSpPr>
        <p:grpSpPr>
          <a:xfrm>
            <a:off x="14959844" y="3752876"/>
            <a:ext cx="1968307" cy="1968307"/>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66675" cap="sq">
              <a:solidFill>
                <a:srgbClr val="FFFFFF"/>
              </a:solidFill>
              <a:prstDash val="solid"/>
              <a:miter/>
            </a:ln>
          </p:spPr>
          <p:txBody>
            <a:bodyPr/>
            <a:lstStyle/>
            <a:p>
              <a:endParaRPr lang="en-US"/>
            </a:p>
          </p:txBody>
        </p:sp>
        <p:sp>
          <p:nvSpPr>
            <p:cNvPr id="59" name="TextBox 59"/>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60" name="TextBox 60"/>
          <p:cNvSpPr txBox="1"/>
          <p:nvPr/>
        </p:nvSpPr>
        <p:spPr>
          <a:xfrm>
            <a:off x="15030078" y="5952288"/>
            <a:ext cx="1736164" cy="691918"/>
          </a:xfrm>
          <a:prstGeom prst="rect">
            <a:avLst/>
          </a:prstGeom>
        </p:spPr>
        <p:txBody>
          <a:bodyPr lIns="0" tIns="0" rIns="0" bIns="0" rtlCol="0" anchor="t">
            <a:spAutoFit/>
          </a:bodyPr>
          <a:lstStyle/>
          <a:p>
            <a:pPr marL="0" lvl="1" indent="0" algn="ctr">
              <a:lnSpc>
                <a:spcPts val="2812"/>
              </a:lnSpc>
              <a:spcBef>
                <a:spcPct val="0"/>
              </a:spcBef>
            </a:pPr>
            <a:r>
              <a:rPr lang="en-US" sz="2009" b="1">
                <a:solidFill>
                  <a:srgbClr val="FFFFFF"/>
                </a:solidFill>
                <a:latin typeface="Barlow Semi-Bold"/>
                <a:ea typeface="Barlow Semi-Bold"/>
                <a:cs typeface="Barlow Semi-Bold"/>
                <a:sym typeface="Barlow Semi-Bold"/>
              </a:rPr>
              <a:t>Ethical use of data</a:t>
            </a:r>
          </a:p>
        </p:txBody>
      </p:sp>
      <p:sp>
        <p:nvSpPr>
          <p:cNvPr id="61" name="TextBox 61"/>
          <p:cNvSpPr txBox="1"/>
          <p:nvPr/>
        </p:nvSpPr>
        <p:spPr>
          <a:xfrm>
            <a:off x="14990955" y="6888648"/>
            <a:ext cx="1906087" cy="1925529"/>
          </a:xfrm>
          <a:prstGeom prst="rect">
            <a:avLst/>
          </a:prstGeom>
        </p:spPr>
        <p:txBody>
          <a:bodyPr lIns="0" tIns="0" rIns="0" bIns="0" rtlCol="0" anchor="t">
            <a:spAutoFit/>
          </a:bodyPr>
          <a:lstStyle/>
          <a:p>
            <a:pPr marL="0" lvl="0" indent="0" algn="ctr">
              <a:lnSpc>
                <a:spcPts val="2191"/>
              </a:lnSpc>
              <a:spcBef>
                <a:spcPct val="0"/>
              </a:spcBef>
            </a:pPr>
            <a:r>
              <a:rPr lang="en-US" sz="1461">
                <a:solidFill>
                  <a:srgbClr val="FFFFFF"/>
                </a:solidFill>
                <a:latin typeface="Barlow"/>
                <a:ea typeface="Barlow"/>
                <a:cs typeface="Barlow"/>
                <a:sym typeface="Barlow"/>
              </a:rPr>
              <a:t>Implement features that ensures users can manage their user information with full control such as hiding or deleting sensitive information.</a:t>
            </a:r>
          </a:p>
        </p:txBody>
      </p:sp>
      <p:sp>
        <p:nvSpPr>
          <p:cNvPr id="62" name="Freeform 62"/>
          <p:cNvSpPr/>
          <p:nvPr/>
        </p:nvSpPr>
        <p:spPr>
          <a:xfrm>
            <a:off x="15519402" y="4575231"/>
            <a:ext cx="849191" cy="652816"/>
          </a:xfrm>
          <a:custGeom>
            <a:avLst/>
            <a:gdLst/>
            <a:ahLst/>
            <a:cxnLst/>
            <a:rect l="l" t="t" r="r" b="b"/>
            <a:pathLst>
              <a:path w="849191" h="652816">
                <a:moveTo>
                  <a:pt x="0" y="0"/>
                </a:moveTo>
                <a:lnTo>
                  <a:pt x="849192" y="0"/>
                </a:lnTo>
                <a:lnTo>
                  <a:pt x="849192" y="652815"/>
                </a:lnTo>
                <a:lnTo>
                  <a:pt x="0" y="652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3" name="TextBox 63"/>
          <p:cNvSpPr txBox="1"/>
          <p:nvPr/>
        </p:nvSpPr>
        <p:spPr>
          <a:xfrm>
            <a:off x="5559672" y="2028423"/>
            <a:ext cx="7168657" cy="361950"/>
          </a:xfrm>
          <a:prstGeom prst="rect">
            <a:avLst/>
          </a:prstGeom>
        </p:spPr>
        <p:txBody>
          <a:bodyPr lIns="0" tIns="0" rIns="0" bIns="0" rtlCol="0" anchor="t">
            <a:spAutoFit/>
          </a:bodyPr>
          <a:lstStyle/>
          <a:p>
            <a:pPr algn="ctr">
              <a:lnSpc>
                <a:spcPts val="2999"/>
              </a:lnSpc>
              <a:spcBef>
                <a:spcPct val="0"/>
              </a:spcBef>
            </a:pPr>
            <a:r>
              <a:rPr lang="en-US" sz="1999" b="1" spc="103">
                <a:solidFill>
                  <a:srgbClr val="000000"/>
                </a:solidFill>
                <a:latin typeface="Barlow Bold"/>
                <a:ea typeface="Barlow Bold"/>
                <a:cs typeface="Barlow Bold"/>
                <a:sym typeface="Barlow Bold"/>
              </a:rPr>
              <a:t>Internal priorities | Integration with the  features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4065334" y="7646651"/>
            <a:ext cx="11284372" cy="28211"/>
          </a:xfrm>
          <a:custGeom>
            <a:avLst/>
            <a:gdLst/>
            <a:ahLst/>
            <a:cxnLst/>
            <a:rect l="l" t="t" r="r" b="b"/>
            <a:pathLst>
              <a:path w="11284372" h="28211">
                <a:moveTo>
                  <a:pt x="0" y="0"/>
                </a:moveTo>
                <a:lnTo>
                  <a:pt x="11284372" y="0"/>
                </a:lnTo>
                <a:lnTo>
                  <a:pt x="11284372" y="28211"/>
                </a:lnTo>
                <a:lnTo>
                  <a:pt x="0" y="2821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603764" y="6414682"/>
            <a:ext cx="2397691" cy="2397691"/>
          </a:xfrm>
          <a:custGeom>
            <a:avLst/>
            <a:gdLst/>
            <a:ahLst/>
            <a:cxnLst/>
            <a:rect l="l" t="t" r="r" b="b"/>
            <a:pathLst>
              <a:path w="2397691" h="2397691">
                <a:moveTo>
                  <a:pt x="0" y="0"/>
                </a:moveTo>
                <a:lnTo>
                  <a:pt x="2397691" y="0"/>
                </a:lnTo>
                <a:lnTo>
                  <a:pt x="2397691" y="2397690"/>
                </a:lnTo>
                <a:lnTo>
                  <a:pt x="0" y="239769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471757" y="3455996"/>
            <a:ext cx="3353420" cy="2700353"/>
            <a:chOff x="0" y="0"/>
            <a:chExt cx="729042" cy="587064"/>
          </a:xfrm>
        </p:grpSpPr>
        <p:sp>
          <p:nvSpPr>
            <p:cNvPr id="5" name="Freeform 5"/>
            <p:cNvSpPr/>
            <p:nvPr/>
          </p:nvSpPr>
          <p:spPr>
            <a:xfrm>
              <a:off x="0" y="0"/>
              <a:ext cx="729042" cy="587064"/>
            </a:xfrm>
            <a:custGeom>
              <a:avLst/>
              <a:gdLst/>
              <a:ahLst/>
              <a:cxnLst/>
              <a:rect l="l" t="t" r="r" b="b"/>
              <a:pathLst>
                <a:path w="729042" h="587064">
                  <a:moveTo>
                    <a:pt x="69260" y="0"/>
                  </a:moveTo>
                  <a:lnTo>
                    <a:pt x="659782" y="0"/>
                  </a:lnTo>
                  <a:cubicBezTo>
                    <a:pt x="698033" y="0"/>
                    <a:pt x="729042" y="31009"/>
                    <a:pt x="729042" y="69260"/>
                  </a:cubicBezTo>
                  <a:lnTo>
                    <a:pt x="729042" y="517804"/>
                  </a:lnTo>
                  <a:cubicBezTo>
                    <a:pt x="729042" y="556055"/>
                    <a:pt x="698033" y="587064"/>
                    <a:pt x="659782" y="587064"/>
                  </a:cubicBezTo>
                  <a:lnTo>
                    <a:pt x="69260" y="587064"/>
                  </a:lnTo>
                  <a:cubicBezTo>
                    <a:pt x="31009" y="587064"/>
                    <a:pt x="0" y="556055"/>
                    <a:pt x="0" y="517804"/>
                  </a:cubicBezTo>
                  <a:lnTo>
                    <a:pt x="0" y="69260"/>
                  </a:lnTo>
                  <a:cubicBezTo>
                    <a:pt x="0" y="31009"/>
                    <a:pt x="31009" y="0"/>
                    <a:pt x="69260" y="0"/>
                  </a:cubicBezTo>
                  <a:close/>
                </a:path>
              </a:pathLst>
            </a:custGeom>
            <a:solidFill>
              <a:srgbClr val="EDAD08"/>
            </a:solidFill>
          </p:spPr>
          <p:txBody>
            <a:bodyPr/>
            <a:lstStyle/>
            <a:p>
              <a:endParaRPr lang="en-US"/>
            </a:p>
          </p:txBody>
        </p:sp>
        <p:sp>
          <p:nvSpPr>
            <p:cNvPr id="6" name="TextBox 6"/>
            <p:cNvSpPr txBox="1"/>
            <p:nvPr/>
          </p:nvSpPr>
          <p:spPr>
            <a:xfrm>
              <a:off x="0" y="-47625"/>
              <a:ext cx="729042" cy="634689"/>
            </a:xfrm>
            <a:prstGeom prst="rect">
              <a:avLst/>
            </a:prstGeom>
          </p:spPr>
          <p:txBody>
            <a:bodyPr lIns="50800" tIns="50800" rIns="50800" bIns="50800" rtlCol="0" anchor="ctr"/>
            <a:lstStyle/>
            <a:p>
              <a:pPr algn="ctr">
                <a:lnSpc>
                  <a:spcPts val="2399"/>
                </a:lnSpc>
              </a:pPr>
              <a:endParaRPr/>
            </a:p>
          </p:txBody>
        </p:sp>
      </p:grpSp>
      <p:grpSp>
        <p:nvGrpSpPr>
          <p:cNvPr id="7" name="Group 7"/>
          <p:cNvGrpSpPr/>
          <p:nvPr/>
        </p:nvGrpSpPr>
        <p:grpSpPr>
          <a:xfrm>
            <a:off x="1664391" y="3662426"/>
            <a:ext cx="2400943" cy="1418396"/>
            <a:chOff x="0" y="0"/>
            <a:chExt cx="657475" cy="388414"/>
          </a:xfrm>
        </p:grpSpPr>
        <p:sp>
          <p:nvSpPr>
            <p:cNvPr id="8" name="Freeform 8"/>
            <p:cNvSpPr/>
            <p:nvPr/>
          </p:nvSpPr>
          <p:spPr>
            <a:xfrm>
              <a:off x="0" y="0"/>
              <a:ext cx="657475" cy="388414"/>
            </a:xfrm>
            <a:custGeom>
              <a:avLst/>
              <a:gdLst/>
              <a:ahLst/>
              <a:cxnLst/>
              <a:rect l="l" t="t" r="r" b="b"/>
              <a:pathLst>
                <a:path w="657475" h="388414">
                  <a:moveTo>
                    <a:pt x="96736" y="0"/>
                  </a:moveTo>
                  <a:lnTo>
                    <a:pt x="560739" y="0"/>
                  </a:lnTo>
                  <a:cubicBezTo>
                    <a:pt x="586395" y="0"/>
                    <a:pt x="611000" y="10192"/>
                    <a:pt x="629142" y="28333"/>
                  </a:cubicBezTo>
                  <a:cubicBezTo>
                    <a:pt x="647283" y="46475"/>
                    <a:pt x="657475" y="71080"/>
                    <a:pt x="657475" y="96736"/>
                  </a:cubicBezTo>
                  <a:lnTo>
                    <a:pt x="657475" y="291678"/>
                  </a:lnTo>
                  <a:cubicBezTo>
                    <a:pt x="657475" y="345104"/>
                    <a:pt x="614165" y="388414"/>
                    <a:pt x="560739" y="388414"/>
                  </a:cubicBezTo>
                  <a:lnTo>
                    <a:pt x="96736" y="388414"/>
                  </a:lnTo>
                  <a:cubicBezTo>
                    <a:pt x="71080" y="388414"/>
                    <a:pt x="46475" y="378222"/>
                    <a:pt x="28333" y="360081"/>
                  </a:cubicBezTo>
                  <a:cubicBezTo>
                    <a:pt x="10192" y="341939"/>
                    <a:pt x="0" y="317334"/>
                    <a:pt x="0" y="291678"/>
                  </a:cubicBezTo>
                  <a:lnTo>
                    <a:pt x="0" y="96736"/>
                  </a:lnTo>
                  <a:cubicBezTo>
                    <a:pt x="0" y="71080"/>
                    <a:pt x="10192" y="46475"/>
                    <a:pt x="28333" y="28333"/>
                  </a:cubicBezTo>
                  <a:cubicBezTo>
                    <a:pt x="46475" y="10192"/>
                    <a:pt x="71080" y="0"/>
                    <a:pt x="96736" y="0"/>
                  </a:cubicBezTo>
                  <a:close/>
                </a:path>
              </a:pathLst>
            </a:custGeom>
            <a:solidFill>
              <a:srgbClr val="000000"/>
            </a:solidFill>
          </p:spPr>
          <p:txBody>
            <a:bodyPr/>
            <a:lstStyle/>
            <a:p>
              <a:endParaRPr lang="en-US" dirty="0"/>
            </a:p>
          </p:txBody>
        </p:sp>
        <p:sp>
          <p:nvSpPr>
            <p:cNvPr id="9" name="TextBox 9"/>
            <p:cNvSpPr txBox="1"/>
            <p:nvPr/>
          </p:nvSpPr>
          <p:spPr>
            <a:xfrm>
              <a:off x="0" y="-47625"/>
              <a:ext cx="657475" cy="436039"/>
            </a:xfrm>
            <a:prstGeom prst="rect">
              <a:avLst/>
            </a:prstGeom>
          </p:spPr>
          <p:txBody>
            <a:bodyPr lIns="50800" tIns="50800" rIns="50800" bIns="50800" rtlCol="0" anchor="ctr"/>
            <a:lstStyle/>
            <a:p>
              <a:pPr algn="ctr">
                <a:lnSpc>
                  <a:spcPts val="2399"/>
                </a:lnSpc>
              </a:pPr>
              <a:endParaRPr/>
            </a:p>
          </p:txBody>
        </p:sp>
      </p:grpSp>
      <p:grpSp>
        <p:nvGrpSpPr>
          <p:cNvPr id="10" name="Group 10"/>
          <p:cNvGrpSpPr/>
          <p:nvPr/>
        </p:nvGrpSpPr>
        <p:grpSpPr>
          <a:xfrm>
            <a:off x="1664391" y="4465841"/>
            <a:ext cx="2968153" cy="1484077"/>
            <a:chOff x="0" y="0"/>
            <a:chExt cx="812800" cy="406400"/>
          </a:xfrm>
        </p:grpSpPr>
        <p:sp>
          <p:nvSpPr>
            <p:cNvPr id="11" name="Freeform 11"/>
            <p:cNvSpPr/>
            <p:nvPr/>
          </p:nvSpPr>
          <p:spPr>
            <a:xfrm>
              <a:off x="0" y="0"/>
              <a:ext cx="812800" cy="406400"/>
            </a:xfrm>
            <a:custGeom>
              <a:avLst/>
              <a:gdLst/>
              <a:ahLst/>
              <a:cxnLst/>
              <a:rect l="l" t="t" r="r" b="b"/>
              <a:pathLst>
                <a:path w="812800" h="406400">
                  <a:moveTo>
                    <a:pt x="78250" y="0"/>
                  </a:moveTo>
                  <a:lnTo>
                    <a:pt x="734550" y="0"/>
                  </a:lnTo>
                  <a:cubicBezTo>
                    <a:pt x="755303" y="0"/>
                    <a:pt x="775206" y="8244"/>
                    <a:pt x="789881" y="22919"/>
                  </a:cubicBezTo>
                  <a:cubicBezTo>
                    <a:pt x="804556" y="37594"/>
                    <a:pt x="812800" y="57497"/>
                    <a:pt x="812800" y="78250"/>
                  </a:cubicBezTo>
                  <a:lnTo>
                    <a:pt x="812800" y="328150"/>
                  </a:lnTo>
                  <a:cubicBezTo>
                    <a:pt x="812800" y="348903"/>
                    <a:pt x="804556" y="368806"/>
                    <a:pt x="789881" y="383481"/>
                  </a:cubicBezTo>
                  <a:cubicBezTo>
                    <a:pt x="775206" y="398156"/>
                    <a:pt x="755303" y="406400"/>
                    <a:pt x="734550" y="406400"/>
                  </a:cubicBezTo>
                  <a:lnTo>
                    <a:pt x="78250" y="406400"/>
                  </a:lnTo>
                  <a:cubicBezTo>
                    <a:pt x="57497" y="406400"/>
                    <a:pt x="37594" y="398156"/>
                    <a:pt x="22919" y="383481"/>
                  </a:cubicBezTo>
                  <a:cubicBezTo>
                    <a:pt x="8244" y="368806"/>
                    <a:pt x="0" y="348903"/>
                    <a:pt x="0" y="328150"/>
                  </a:cubicBezTo>
                  <a:lnTo>
                    <a:pt x="0" y="78250"/>
                  </a:lnTo>
                  <a:cubicBezTo>
                    <a:pt x="0" y="57497"/>
                    <a:pt x="8244" y="37594"/>
                    <a:pt x="22919" y="22919"/>
                  </a:cubicBezTo>
                  <a:cubicBezTo>
                    <a:pt x="37594" y="8244"/>
                    <a:pt x="57497" y="0"/>
                    <a:pt x="78250" y="0"/>
                  </a:cubicBezTo>
                  <a:close/>
                </a:path>
              </a:pathLst>
            </a:custGeom>
            <a:solidFill>
              <a:srgbClr val="000000"/>
            </a:solidFill>
          </p:spPr>
          <p:txBody>
            <a:bodyPr/>
            <a:lstStyle/>
            <a:p>
              <a:endParaRPr lang="en-US"/>
            </a:p>
          </p:txBody>
        </p:sp>
        <p:sp>
          <p:nvSpPr>
            <p:cNvPr id="12" name="TextBox 12"/>
            <p:cNvSpPr txBox="1"/>
            <p:nvPr/>
          </p:nvSpPr>
          <p:spPr>
            <a:xfrm>
              <a:off x="0" y="-47625"/>
              <a:ext cx="812800" cy="454025"/>
            </a:xfrm>
            <a:prstGeom prst="rect">
              <a:avLst/>
            </a:prstGeom>
          </p:spPr>
          <p:txBody>
            <a:bodyPr lIns="50800" tIns="50800" rIns="50800" bIns="50800" rtlCol="0" anchor="ctr"/>
            <a:lstStyle/>
            <a:p>
              <a:pPr algn="ctr">
                <a:lnSpc>
                  <a:spcPts val="2399"/>
                </a:lnSpc>
              </a:pPr>
              <a:endParaRPr/>
            </a:p>
          </p:txBody>
        </p:sp>
      </p:grpSp>
      <p:grpSp>
        <p:nvGrpSpPr>
          <p:cNvPr id="13" name="Group 13"/>
          <p:cNvGrpSpPr/>
          <p:nvPr/>
        </p:nvGrpSpPr>
        <p:grpSpPr>
          <a:xfrm>
            <a:off x="3552150" y="6073783"/>
            <a:ext cx="513184" cy="615798"/>
            <a:chOff x="0" y="0"/>
            <a:chExt cx="818129" cy="981719"/>
          </a:xfrm>
        </p:grpSpPr>
        <p:sp>
          <p:nvSpPr>
            <p:cNvPr id="14" name="Freeform 14"/>
            <p:cNvSpPr/>
            <p:nvPr/>
          </p:nvSpPr>
          <p:spPr>
            <a:xfrm>
              <a:off x="0" y="0"/>
              <a:ext cx="818129" cy="981719"/>
            </a:xfrm>
            <a:custGeom>
              <a:avLst/>
              <a:gdLst/>
              <a:ahLst/>
              <a:cxnLst/>
              <a:rect l="l" t="t" r="r" b="b"/>
              <a:pathLst>
                <a:path w="818129" h="981719">
                  <a:moveTo>
                    <a:pt x="0" y="0"/>
                  </a:moveTo>
                  <a:lnTo>
                    <a:pt x="409064" y="981719"/>
                  </a:lnTo>
                  <a:lnTo>
                    <a:pt x="818129" y="0"/>
                  </a:lnTo>
                  <a:close/>
                </a:path>
              </a:pathLst>
            </a:custGeom>
            <a:solidFill>
              <a:srgbClr val="EDAD08"/>
            </a:solidFill>
          </p:spPr>
          <p:txBody>
            <a:bodyPr/>
            <a:lstStyle/>
            <a:p>
              <a:endParaRPr lang="en-US"/>
            </a:p>
          </p:txBody>
        </p:sp>
      </p:grpSp>
      <p:sp>
        <p:nvSpPr>
          <p:cNvPr id="15" name="Freeform 15"/>
          <p:cNvSpPr/>
          <p:nvPr/>
        </p:nvSpPr>
        <p:spPr>
          <a:xfrm>
            <a:off x="6559634" y="6428911"/>
            <a:ext cx="2397442" cy="2397442"/>
          </a:xfrm>
          <a:custGeom>
            <a:avLst/>
            <a:gdLst/>
            <a:ahLst/>
            <a:cxnLst/>
            <a:rect l="l" t="t" r="r" b="b"/>
            <a:pathLst>
              <a:path w="2397442" h="2397442">
                <a:moveTo>
                  <a:pt x="0" y="0"/>
                </a:moveTo>
                <a:lnTo>
                  <a:pt x="2397443" y="0"/>
                </a:lnTo>
                <a:lnTo>
                  <a:pt x="2397443" y="2397443"/>
                </a:lnTo>
                <a:lnTo>
                  <a:pt x="0" y="2397443"/>
                </a:lnTo>
                <a:lnTo>
                  <a:pt x="0" y="0"/>
                </a:lnTo>
                <a:close/>
              </a:path>
            </a:pathLst>
          </a:custGeom>
          <a:blipFill>
            <a:blip r:embed="rId4">
              <a:alphaModFix amt="15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6" name="Freeform 16"/>
          <p:cNvSpPr/>
          <p:nvPr/>
        </p:nvSpPr>
        <p:spPr>
          <a:xfrm>
            <a:off x="10181812" y="6428911"/>
            <a:ext cx="2397442" cy="2397442"/>
          </a:xfrm>
          <a:custGeom>
            <a:avLst/>
            <a:gdLst/>
            <a:ahLst/>
            <a:cxnLst/>
            <a:rect l="l" t="t" r="r" b="b"/>
            <a:pathLst>
              <a:path w="2397442" h="2397442">
                <a:moveTo>
                  <a:pt x="0" y="0"/>
                </a:moveTo>
                <a:lnTo>
                  <a:pt x="2397443" y="0"/>
                </a:lnTo>
                <a:lnTo>
                  <a:pt x="2397443" y="2397443"/>
                </a:lnTo>
                <a:lnTo>
                  <a:pt x="0" y="2397443"/>
                </a:lnTo>
                <a:lnTo>
                  <a:pt x="0" y="0"/>
                </a:lnTo>
                <a:close/>
              </a:path>
            </a:pathLst>
          </a:custGeom>
          <a:blipFill>
            <a:blip r:embed="rId4">
              <a:alphaModFix amt="15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7" name="Freeform 17"/>
          <p:cNvSpPr/>
          <p:nvPr/>
        </p:nvSpPr>
        <p:spPr>
          <a:xfrm>
            <a:off x="14248348" y="6400700"/>
            <a:ext cx="2397443" cy="2397442"/>
          </a:xfrm>
          <a:custGeom>
            <a:avLst/>
            <a:gdLst/>
            <a:ahLst/>
            <a:cxnLst/>
            <a:rect l="l" t="t" r="r" b="b"/>
            <a:pathLst>
              <a:path w="2397443" h="2397442">
                <a:moveTo>
                  <a:pt x="0" y="0"/>
                </a:moveTo>
                <a:lnTo>
                  <a:pt x="2397443" y="0"/>
                </a:lnTo>
                <a:lnTo>
                  <a:pt x="2397443" y="2397443"/>
                </a:lnTo>
                <a:lnTo>
                  <a:pt x="0" y="2397443"/>
                </a:lnTo>
                <a:lnTo>
                  <a:pt x="0" y="0"/>
                </a:lnTo>
                <a:close/>
              </a:path>
            </a:pathLst>
          </a:custGeom>
          <a:blipFill>
            <a:blip r:embed="rId4">
              <a:alphaModFix amt="15000"/>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18" name="Group 18"/>
          <p:cNvGrpSpPr>
            <a:grpSpLocks noChangeAspect="1"/>
          </p:cNvGrpSpPr>
          <p:nvPr/>
        </p:nvGrpSpPr>
        <p:grpSpPr>
          <a:xfrm>
            <a:off x="3072593" y="6877378"/>
            <a:ext cx="1472298" cy="1472298"/>
            <a:chOff x="0" y="0"/>
            <a:chExt cx="495300" cy="495300"/>
          </a:xfrm>
        </p:grpSpPr>
        <p:sp>
          <p:nvSpPr>
            <p:cNvPr id="19" name="Freeform 1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DAD08"/>
            </a:solidFill>
          </p:spPr>
          <p:txBody>
            <a:bodyPr/>
            <a:lstStyle/>
            <a:p>
              <a:endParaRPr lang="en-US"/>
            </a:p>
          </p:txBody>
        </p:sp>
        <p:sp>
          <p:nvSpPr>
            <p:cNvPr id="20" name="Freeform 2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0000"/>
            </a:solidFill>
          </p:spPr>
          <p:txBody>
            <a:bodyPr/>
            <a:lstStyle/>
            <a:p>
              <a:endParaRPr lang="en-US"/>
            </a:p>
          </p:txBody>
        </p:sp>
      </p:grpSp>
      <p:grpSp>
        <p:nvGrpSpPr>
          <p:cNvPr id="21" name="Group 21"/>
          <p:cNvGrpSpPr/>
          <p:nvPr/>
        </p:nvGrpSpPr>
        <p:grpSpPr>
          <a:xfrm>
            <a:off x="13116217" y="3455996"/>
            <a:ext cx="3353420" cy="2700353"/>
            <a:chOff x="0" y="0"/>
            <a:chExt cx="729042" cy="587064"/>
          </a:xfrm>
        </p:grpSpPr>
        <p:sp>
          <p:nvSpPr>
            <p:cNvPr id="22" name="Freeform 22"/>
            <p:cNvSpPr/>
            <p:nvPr/>
          </p:nvSpPr>
          <p:spPr>
            <a:xfrm>
              <a:off x="0" y="0"/>
              <a:ext cx="729042" cy="587064"/>
            </a:xfrm>
            <a:custGeom>
              <a:avLst/>
              <a:gdLst/>
              <a:ahLst/>
              <a:cxnLst/>
              <a:rect l="l" t="t" r="r" b="b"/>
              <a:pathLst>
                <a:path w="729042" h="587064">
                  <a:moveTo>
                    <a:pt x="69260" y="0"/>
                  </a:moveTo>
                  <a:lnTo>
                    <a:pt x="659782" y="0"/>
                  </a:lnTo>
                  <a:cubicBezTo>
                    <a:pt x="698033" y="0"/>
                    <a:pt x="729042" y="31009"/>
                    <a:pt x="729042" y="69260"/>
                  </a:cubicBezTo>
                  <a:lnTo>
                    <a:pt x="729042" y="517804"/>
                  </a:lnTo>
                  <a:cubicBezTo>
                    <a:pt x="729042" y="556055"/>
                    <a:pt x="698033" y="587064"/>
                    <a:pt x="659782" y="587064"/>
                  </a:cubicBezTo>
                  <a:lnTo>
                    <a:pt x="69260" y="587064"/>
                  </a:lnTo>
                  <a:cubicBezTo>
                    <a:pt x="31009" y="587064"/>
                    <a:pt x="0" y="556055"/>
                    <a:pt x="0" y="517804"/>
                  </a:cubicBezTo>
                  <a:lnTo>
                    <a:pt x="0" y="69260"/>
                  </a:lnTo>
                  <a:cubicBezTo>
                    <a:pt x="0" y="31009"/>
                    <a:pt x="31009" y="0"/>
                    <a:pt x="69260" y="0"/>
                  </a:cubicBezTo>
                  <a:close/>
                </a:path>
              </a:pathLst>
            </a:custGeom>
            <a:solidFill>
              <a:srgbClr val="EDAD08"/>
            </a:solidFill>
          </p:spPr>
          <p:txBody>
            <a:bodyPr/>
            <a:lstStyle/>
            <a:p>
              <a:endParaRPr lang="en-US"/>
            </a:p>
          </p:txBody>
        </p:sp>
        <p:sp>
          <p:nvSpPr>
            <p:cNvPr id="23" name="TextBox 23"/>
            <p:cNvSpPr txBox="1"/>
            <p:nvPr/>
          </p:nvSpPr>
          <p:spPr>
            <a:xfrm>
              <a:off x="0" y="-47625"/>
              <a:ext cx="729042" cy="634689"/>
            </a:xfrm>
            <a:prstGeom prst="rect">
              <a:avLst/>
            </a:prstGeom>
          </p:spPr>
          <p:txBody>
            <a:bodyPr lIns="50800" tIns="50800" rIns="50800" bIns="50800" rtlCol="0" anchor="ctr"/>
            <a:lstStyle/>
            <a:p>
              <a:pPr algn="ctr">
                <a:lnSpc>
                  <a:spcPts val="2399"/>
                </a:lnSpc>
              </a:pPr>
              <a:endParaRPr/>
            </a:p>
          </p:txBody>
        </p:sp>
      </p:grpSp>
      <p:grpSp>
        <p:nvGrpSpPr>
          <p:cNvPr id="24" name="Group 24"/>
          <p:cNvGrpSpPr/>
          <p:nvPr/>
        </p:nvGrpSpPr>
        <p:grpSpPr>
          <a:xfrm>
            <a:off x="13308851" y="4465841"/>
            <a:ext cx="2968153" cy="1484077"/>
            <a:chOff x="0" y="0"/>
            <a:chExt cx="812800" cy="406400"/>
          </a:xfrm>
        </p:grpSpPr>
        <p:sp>
          <p:nvSpPr>
            <p:cNvPr id="25" name="Freeform 25"/>
            <p:cNvSpPr/>
            <p:nvPr/>
          </p:nvSpPr>
          <p:spPr>
            <a:xfrm>
              <a:off x="0" y="0"/>
              <a:ext cx="812800" cy="406400"/>
            </a:xfrm>
            <a:custGeom>
              <a:avLst/>
              <a:gdLst/>
              <a:ahLst/>
              <a:cxnLst/>
              <a:rect l="l" t="t" r="r" b="b"/>
              <a:pathLst>
                <a:path w="812800" h="406400">
                  <a:moveTo>
                    <a:pt x="78250" y="0"/>
                  </a:moveTo>
                  <a:lnTo>
                    <a:pt x="734550" y="0"/>
                  </a:lnTo>
                  <a:cubicBezTo>
                    <a:pt x="755303" y="0"/>
                    <a:pt x="775206" y="8244"/>
                    <a:pt x="789881" y="22919"/>
                  </a:cubicBezTo>
                  <a:cubicBezTo>
                    <a:pt x="804556" y="37594"/>
                    <a:pt x="812800" y="57497"/>
                    <a:pt x="812800" y="78250"/>
                  </a:cubicBezTo>
                  <a:lnTo>
                    <a:pt x="812800" y="328150"/>
                  </a:lnTo>
                  <a:cubicBezTo>
                    <a:pt x="812800" y="348903"/>
                    <a:pt x="804556" y="368806"/>
                    <a:pt x="789881" y="383481"/>
                  </a:cubicBezTo>
                  <a:cubicBezTo>
                    <a:pt x="775206" y="398156"/>
                    <a:pt x="755303" y="406400"/>
                    <a:pt x="734550" y="406400"/>
                  </a:cubicBezTo>
                  <a:lnTo>
                    <a:pt x="78250" y="406400"/>
                  </a:lnTo>
                  <a:cubicBezTo>
                    <a:pt x="57497" y="406400"/>
                    <a:pt x="37594" y="398156"/>
                    <a:pt x="22919" y="383481"/>
                  </a:cubicBezTo>
                  <a:cubicBezTo>
                    <a:pt x="8244" y="368806"/>
                    <a:pt x="0" y="348903"/>
                    <a:pt x="0" y="328150"/>
                  </a:cubicBezTo>
                  <a:lnTo>
                    <a:pt x="0" y="78250"/>
                  </a:lnTo>
                  <a:cubicBezTo>
                    <a:pt x="0" y="57497"/>
                    <a:pt x="8244" y="37594"/>
                    <a:pt x="22919" y="22919"/>
                  </a:cubicBezTo>
                  <a:cubicBezTo>
                    <a:pt x="37594" y="8244"/>
                    <a:pt x="57497" y="0"/>
                    <a:pt x="78250" y="0"/>
                  </a:cubicBezTo>
                  <a:close/>
                </a:path>
              </a:pathLst>
            </a:custGeom>
            <a:solidFill>
              <a:srgbClr val="000000"/>
            </a:solidFill>
          </p:spPr>
          <p:txBody>
            <a:bodyPr/>
            <a:lstStyle/>
            <a:p>
              <a:endParaRPr lang="en-US"/>
            </a:p>
          </p:txBody>
        </p:sp>
        <p:sp>
          <p:nvSpPr>
            <p:cNvPr id="26" name="TextBox 26"/>
            <p:cNvSpPr txBox="1"/>
            <p:nvPr/>
          </p:nvSpPr>
          <p:spPr>
            <a:xfrm>
              <a:off x="0" y="-47625"/>
              <a:ext cx="812800" cy="454025"/>
            </a:xfrm>
            <a:prstGeom prst="rect">
              <a:avLst/>
            </a:prstGeom>
          </p:spPr>
          <p:txBody>
            <a:bodyPr lIns="50800" tIns="50800" rIns="50800" bIns="50800" rtlCol="0" anchor="ctr"/>
            <a:lstStyle/>
            <a:p>
              <a:pPr algn="ctr">
                <a:lnSpc>
                  <a:spcPts val="2399"/>
                </a:lnSpc>
              </a:pPr>
              <a:endParaRPr/>
            </a:p>
          </p:txBody>
        </p:sp>
      </p:grpSp>
      <p:grpSp>
        <p:nvGrpSpPr>
          <p:cNvPr id="27" name="Group 27"/>
          <p:cNvGrpSpPr/>
          <p:nvPr/>
        </p:nvGrpSpPr>
        <p:grpSpPr>
          <a:xfrm>
            <a:off x="13308851" y="3662426"/>
            <a:ext cx="2400943" cy="1418396"/>
            <a:chOff x="0" y="0"/>
            <a:chExt cx="657475" cy="388414"/>
          </a:xfrm>
        </p:grpSpPr>
        <p:sp>
          <p:nvSpPr>
            <p:cNvPr id="28" name="Freeform 28"/>
            <p:cNvSpPr/>
            <p:nvPr/>
          </p:nvSpPr>
          <p:spPr>
            <a:xfrm>
              <a:off x="0" y="0"/>
              <a:ext cx="657475" cy="388414"/>
            </a:xfrm>
            <a:custGeom>
              <a:avLst/>
              <a:gdLst/>
              <a:ahLst/>
              <a:cxnLst/>
              <a:rect l="l" t="t" r="r" b="b"/>
              <a:pathLst>
                <a:path w="657475" h="388414">
                  <a:moveTo>
                    <a:pt x="96736" y="0"/>
                  </a:moveTo>
                  <a:lnTo>
                    <a:pt x="560739" y="0"/>
                  </a:lnTo>
                  <a:cubicBezTo>
                    <a:pt x="586395" y="0"/>
                    <a:pt x="611000" y="10192"/>
                    <a:pt x="629142" y="28333"/>
                  </a:cubicBezTo>
                  <a:cubicBezTo>
                    <a:pt x="647283" y="46475"/>
                    <a:pt x="657475" y="71080"/>
                    <a:pt x="657475" y="96736"/>
                  </a:cubicBezTo>
                  <a:lnTo>
                    <a:pt x="657475" y="291678"/>
                  </a:lnTo>
                  <a:cubicBezTo>
                    <a:pt x="657475" y="345104"/>
                    <a:pt x="614165" y="388414"/>
                    <a:pt x="560739" y="388414"/>
                  </a:cubicBezTo>
                  <a:lnTo>
                    <a:pt x="96736" y="388414"/>
                  </a:lnTo>
                  <a:cubicBezTo>
                    <a:pt x="71080" y="388414"/>
                    <a:pt x="46475" y="378222"/>
                    <a:pt x="28333" y="360081"/>
                  </a:cubicBezTo>
                  <a:cubicBezTo>
                    <a:pt x="10192" y="341939"/>
                    <a:pt x="0" y="317334"/>
                    <a:pt x="0" y="291678"/>
                  </a:cubicBezTo>
                  <a:lnTo>
                    <a:pt x="0" y="96736"/>
                  </a:lnTo>
                  <a:cubicBezTo>
                    <a:pt x="0" y="71080"/>
                    <a:pt x="10192" y="46475"/>
                    <a:pt x="28333" y="28333"/>
                  </a:cubicBezTo>
                  <a:cubicBezTo>
                    <a:pt x="46475" y="10192"/>
                    <a:pt x="71080" y="0"/>
                    <a:pt x="96736" y="0"/>
                  </a:cubicBezTo>
                  <a:close/>
                </a:path>
              </a:pathLst>
            </a:custGeom>
            <a:solidFill>
              <a:srgbClr val="000000"/>
            </a:solidFill>
          </p:spPr>
          <p:txBody>
            <a:bodyPr/>
            <a:lstStyle/>
            <a:p>
              <a:endParaRPr lang="en-US"/>
            </a:p>
          </p:txBody>
        </p:sp>
        <p:sp>
          <p:nvSpPr>
            <p:cNvPr id="29" name="TextBox 29"/>
            <p:cNvSpPr txBox="1"/>
            <p:nvPr/>
          </p:nvSpPr>
          <p:spPr>
            <a:xfrm>
              <a:off x="0" y="-47625"/>
              <a:ext cx="657475" cy="436039"/>
            </a:xfrm>
            <a:prstGeom prst="rect">
              <a:avLst/>
            </a:prstGeom>
          </p:spPr>
          <p:txBody>
            <a:bodyPr lIns="50800" tIns="50800" rIns="50800" bIns="50800" rtlCol="0" anchor="ctr"/>
            <a:lstStyle/>
            <a:p>
              <a:pPr algn="ctr">
                <a:lnSpc>
                  <a:spcPts val="2399"/>
                </a:lnSpc>
              </a:pPr>
              <a:endParaRPr/>
            </a:p>
          </p:txBody>
        </p:sp>
      </p:grpSp>
      <p:grpSp>
        <p:nvGrpSpPr>
          <p:cNvPr id="30" name="Group 30"/>
          <p:cNvGrpSpPr/>
          <p:nvPr/>
        </p:nvGrpSpPr>
        <p:grpSpPr>
          <a:xfrm>
            <a:off x="15196610" y="6073783"/>
            <a:ext cx="513184" cy="615798"/>
            <a:chOff x="0" y="0"/>
            <a:chExt cx="818129" cy="981719"/>
          </a:xfrm>
        </p:grpSpPr>
        <p:sp>
          <p:nvSpPr>
            <p:cNvPr id="31" name="Freeform 31"/>
            <p:cNvSpPr/>
            <p:nvPr/>
          </p:nvSpPr>
          <p:spPr>
            <a:xfrm>
              <a:off x="0" y="0"/>
              <a:ext cx="818129" cy="981719"/>
            </a:xfrm>
            <a:custGeom>
              <a:avLst/>
              <a:gdLst/>
              <a:ahLst/>
              <a:cxnLst/>
              <a:rect l="l" t="t" r="r" b="b"/>
              <a:pathLst>
                <a:path w="818129" h="981719">
                  <a:moveTo>
                    <a:pt x="0" y="0"/>
                  </a:moveTo>
                  <a:lnTo>
                    <a:pt x="409064" y="981719"/>
                  </a:lnTo>
                  <a:lnTo>
                    <a:pt x="818129" y="0"/>
                  </a:lnTo>
                  <a:close/>
                </a:path>
              </a:pathLst>
            </a:custGeom>
            <a:solidFill>
              <a:srgbClr val="EDAD08"/>
            </a:solidFill>
          </p:spPr>
          <p:txBody>
            <a:bodyPr/>
            <a:lstStyle/>
            <a:p>
              <a:endParaRPr lang="en-US"/>
            </a:p>
          </p:txBody>
        </p:sp>
      </p:grpSp>
      <p:grpSp>
        <p:nvGrpSpPr>
          <p:cNvPr id="32" name="Group 32"/>
          <p:cNvGrpSpPr>
            <a:grpSpLocks noChangeAspect="1"/>
          </p:cNvGrpSpPr>
          <p:nvPr/>
        </p:nvGrpSpPr>
        <p:grpSpPr>
          <a:xfrm>
            <a:off x="14717053" y="6877378"/>
            <a:ext cx="1472298" cy="1472298"/>
            <a:chOff x="0" y="0"/>
            <a:chExt cx="495300" cy="495300"/>
          </a:xfrm>
        </p:grpSpPr>
        <p:sp>
          <p:nvSpPr>
            <p:cNvPr id="33" name="Freeform 3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DAD08"/>
            </a:solidFill>
          </p:spPr>
          <p:txBody>
            <a:bodyPr/>
            <a:lstStyle/>
            <a:p>
              <a:endParaRPr lang="en-US"/>
            </a:p>
          </p:txBody>
        </p:sp>
        <p:sp>
          <p:nvSpPr>
            <p:cNvPr id="34" name="Freeform 3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0000"/>
            </a:solidFill>
          </p:spPr>
          <p:txBody>
            <a:bodyPr/>
            <a:lstStyle/>
            <a:p>
              <a:endParaRPr lang="en-US"/>
            </a:p>
          </p:txBody>
        </p:sp>
      </p:grpSp>
      <p:grpSp>
        <p:nvGrpSpPr>
          <p:cNvPr id="35" name="Group 35"/>
          <p:cNvGrpSpPr/>
          <p:nvPr/>
        </p:nvGrpSpPr>
        <p:grpSpPr>
          <a:xfrm>
            <a:off x="5353244" y="3455996"/>
            <a:ext cx="3353420" cy="2700353"/>
            <a:chOff x="0" y="0"/>
            <a:chExt cx="729042" cy="587064"/>
          </a:xfrm>
        </p:grpSpPr>
        <p:sp>
          <p:nvSpPr>
            <p:cNvPr id="36" name="Freeform 36"/>
            <p:cNvSpPr/>
            <p:nvPr/>
          </p:nvSpPr>
          <p:spPr>
            <a:xfrm>
              <a:off x="0" y="0"/>
              <a:ext cx="729042" cy="587064"/>
            </a:xfrm>
            <a:custGeom>
              <a:avLst/>
              <a:gdLst/>
              <a:ahLst/>
              <a:cxnLst/>
              <a:rect l="l" t="t" r="r" b="b"/>
              <a:pathLst>
                <a:path w="729042" h="587064">
                  <a:moveTo>
                    <a:pt x="69260" y="0"/>
                  </a:moveTo>
                  <a:lnTo>
                    <a:pt x="659782" y="0"/>
                  </a:lnTo>
                  <a:cubicBezTo>
                    <a:pt x="698033" y="0"/>
                    <a:pt x="729042" y="31009"/>
                    <a:pt x="729042" y="69260"/>
                  </a:cubicBezTo>
                  <a:lnTo>
                    <a:pt x="729042" y="517804"/>
                  </a:lnTo>
                  <a:cubicBezTo>
                    <a:pt x="729042" y="556055"/>
                    <a:pt x="698033" y="587064"/>
                    <a:pt x="659782" y="587064"/>
                  </a:cubicBezTo>
                  <a:lnTo>
                    <a:pt x="69260" y="587064"/>
                  </a:lnTo>
                  <a:cubicBezTo>
                    <a:pt x="31009" y="587064"/>
                    <a:pt x="0" y="556055"/>
                    <a:pt x="0" y="517804"/>
                  </a:cubicBezTo>
                  <a:lnTo>
                    <a:pt x="0" y="69260"/>
                  </a:lnTo>
                  <a:cubicBezTo>
                    <a:pt x="0" y="31009"/>
                    <a:pt x="31009" y="0"/>
                    <a:pt x="69260" y="0"/>
                  </a:cubicBezTo>
                  <a:close/>
                </a:path>
              </a:pathLst>
            </a:custGeom>
            <a:solidFill>
              <a:srgbClr val="EDAD08"/>
            </a:solidFill>
          </p:spPr>
          <p:txBody>
            <a:bodyPr/>
            <a:lstStyle/>
            <a:p>
              <a:endParaRPr lang="en-US"/>
            </a:p>
          </p:txBody>
        </p:sp>
        <p:sp>
          <p:nvSpPr>
            <p:cNvPr id="37" name="TextBox 37"/>
            <p:cNvSpPr txBox="1"/>
            <p:nvPr/>
          </p:nvSpPr>
          <p:spPr>
            <a:xfrm>
              <a:off x="0" y="-47625"/>
              <a:ext cx="729042" cy="634689"/>
            </a:xfrm>
            <a:prstGeom prst="rect">
              <a:avLst/>
            </a:prstGeom>
          </p:spPr>
          <p:txBody>
            <a:bodyPr lIns="50800" tIns="50800" rIns="50800" bIns="50800" rtlCol="0" anchor="ctr"/>
            <a:lstStyle/>
            <a:p>
              <a:pPr algn="ctr">
                <a:lnSpc>
                  <a:spcPts val="2399"/>
                </a:lnSpc>
              </a:pPr>
              <a:endParaRPr/>
            </a:p>
          </p:txBody>
        </p:sp>
      </p:grpSp>
      <p:grpSp>
        <p:nvGrpSpPr>
          <p:cNvPr id="38" name="Group 38"/>
          <p:cNvGrpSpPr/>
          <p:nvPr/>
        </p:nvGrpSpPr>
        <p:grpSpPr>
          <a:xfrm>
            <a:off x="5545877" y="4465841"/>
            <a:ext cx="2968153" cy="1484077"/>
            <a:chOff x="0" y="0"/>
            <a:chExt cx="812800" cy="406400"/>
          </a:xfrm>
        </p:grpSpPr>
        <p:sp>
          <p:nvSpPr>
            <p:cNvPr id="39" name="Freeform 39"/>
            <p:cNvSpPr/>
            <p:nvPr/>
          </p:nvSpPr>
          <p:spPr>
            <a:xfrm>
              <a:off x="0" y="0"/>
              <a:ext cx="812800" cy="406400"/>
            </a:xfrm>
            <a:custGeom>
              <a:avLst/>
              <a:gdLst/>
              <a:ahLst/>
              <a:cxnLst/>
              <a:rect l="l" t="t" r="r" b="b"/>
              <a:pathLst>
                <a:path w="812800" h="406400">
                  <a:moveTo>
                    <a:pt x="78250" y="0"/>
                  </a:moveTo>
                  <a:lnTo>
                    <a:pt x="734550" y="0"/>
                  </a:lnTo>
                  <a:cubicBezTo>
                    <a:pt x="755303" y="0"/>
                    <a:pt x="775206" y="8244"/>
                    <a:pt x="789881" y="22919"/>
                  </a:cubicBezTo>
                  <a:cubicBezTo>
                    <a:pt x="804556" y="37594"/>
                    <a:pt x="812800" y="57497"/>
                    <a:pt x="812800" y="78250"/>
                  </a:cubicBezTo>
                  <a:lnTo>
                    <a:pt x="812800" y="328150"/>
                  </a:lnTo>
                  <a:cubicBezTo>
                    <a:pt x="812800" y="348903"/>
                    <a:pt x="804556" y="368806"/>
                    <a:pt x="789881" y="383481"/>
                  </a:cubicBezTo>
                  <a:cubicBezTo>
                    <a:pt x="775206" y="398156"/>
                    <a:pt x="755303" y="406400"/>
                    <a:pt x="734550" y="406400"/>
                  </a:cubicBezTo>
                  <a:lnTo>
                    <a:pt x="78250" y="406400"/>
                  </a:lnTo>
                  <a:cubicBezTo>
                    <a:pt x="57497" y="406400"/>
                    <a:pt x="37594" y="398156"/>
                    <a:pt x="22919" y="383481"/>
                  </a:cubicBezTo>
                  <a:cubicBezTo>
                    <a:pt x="8244" y="368806"/>
                    <a:pt x="0" y="348903"/>
                    <a:pt x="0" y="328150"/>
                  </a:cubicBezTo>
                  <a:lnTo>
                    <a:pt x="0" y="78250"/>
                  </a:lnTo>
                  <a:cubicBezTo>
                    <a:pt x="0" y="57497"/>
                    <a:pt x="8244" y="37594"/>
                    <a:pt x="22919" y="22919"/>
                  </a:cubicBezTo>
                  <a:cubicBezTo>
                    <a:pt x="37594" y="8244"/>
                    <a:pt x="57497" y="0"/>
                    <a:pt x="78250" y="0"/>
                  </a:cubicBezTo>
                  <a:close/>
                </a:path>
              </a:pathLst>
            </a:custGeom>
            <a:solidFill>
              <a:srgbClr val="000000"/>
            </a:solidFill>
          </p:spPr>
          <p:txBody>
            <a:bodyPr/>
            <a:lstStyle/>
            <a:p>
              <a:endParaRPr lang="en-US"/>
            </a:p>
          </p:txBody>
        </p:sp>
        <p:sp>
          <p:nvSpPr>
            <p:cNvPr id="40" name="TextBox 40"/>
            <p:cNvSpPr txBox="1"/>
            <p:nvPr/>
          </p:nvSpPr>
          <p:spPr>
            <a:xfrm>
              <a:off x="0" y="-47625"/>
              <a:ext cx="812800" cy="454025"/>
            </a:xfrm>
            <a:prstGeom prst="rect">
              <a:avLst/>
            </a:prstGeom>
          </p:spPr>
          <p:txBody>
            <a:bodyPr lIns="50800" tIns="50800" rIns="50800" bIns="50800" rtlCol="0" anchor="ctr"/>
            <a:lstStyle/>
            <a:p>
              <a:pPr algn="ctr">
                <a:lnSpc>
                  <a:spcPts val="2399"/>
                </a:lnSpc>
              </a:pPr>
              <a:endParaRPr/>
            </a:p>
          </p:txBody>
        </p:sp>
      </p:grpSp>
      <p:grpSp>
        <p:nvGrpSpPr>
          <p:cNvPr id="41" name="Group 41"/>
          <p:cNvGrpSpPr/>
          <p:nvPr/>
        </p:nvGrpSpPr>
        <p:grpSpPr>
          <a:xfrm>
            <a:off x="5545877" y="3662426"/>
            <a:ext cx="2400943" cy="1418396"/>
            <a:chOff x="0" y="0"/>
            <a:chExt cx="657475" cy="388414"/>
          </a:xfrm>
        </p:grpSpPr>
        <p:sp>
          <p:nvSpPr>
            <p:cNvPr id="42" name="Freeform 42"/>
            <p:cNvSpPr/>
            <p:nvPr/>
          </p:nvSpPr>
          <p:spPr>
            <a:xfrm>
              <a:off x="0" y="0"/>
              <a:ext cx="657475" cy="388414"/>
            </a:xfrm>
            <a:custGeom>
              <a:avLst/>
              <a:gdLst/>
              <a:ahLst/>
              <a:cxnLst/>
              <a:rect l="l" t="t" r="r" b="b"/>
              <a:pathLst>
                <a:path w="657475" h="388414">
                  <a:moveTo>
                    <a:pt x="96736" y="0"/>
                  </a:moveTo>
                  <a:lnTo>
                    <a:pt x="560739" y="0"/>
                  </a:lnTo>
                  <a:cubicBezTo>
                    <a:pt x="586395" y="0"/>
                    <a:pt x="611000" y="10192"/>
                    <a:pt x="629142" y="28333"/>
                  </a:cubicBezTo>
                  <a:cubicBezTo>
                    <a:pt x="647283" y="46475"/>
                    <a:pt x="657475" y="71080"/>
                    <a:pt x="657475" y="96736"/>
                  </a:cubicBezTo>
                  <a:lnTo>
                    <a:pt x="657475" y="291678"/>
                  </a:lnTo>
                  <a:cubicBezTo>
                    <a:pt x="657475" y="345104"/>
                    <a:pt x="614165" y="388414"/>
                    <a:pt x="560739" y="388414"/>
                  </a:cubicBezTo>
                  <a:lnTo>
                    <a:pt x="96736" y="388414"/>
                  </a:lnTo>
                  <a:cubicBezTo>
                    <a:pt x="71080" y="388414"/>
                    <a:pt x="46475" y="378222"/>
                    <a:pt x="28333" y="360081"/>
                  </a:cubicBezTo>
                  <a:cubicBezTo>
                    <a:pt x="10192" y="341939"/>
                    <a:pt x="0" y="317334"/>
                    <a:pt x="0" y="291678"/>
                  </a:cubicBezTo>
                  <a:lnTo>
                    <a:pt x="0" y="96736"/>
                  </a:lnTo>
                  <a:cubicBezTo>
                    <a:pt x="0" y="71080"/>
                    <a:pt x="10192" y="46475"/>
                    <a:pt x="28333" y="28333"/>
                  </a:cubicBezTo>
                  <a:cubicBezTo>
                    <a:pt x="46475" y="10192"/>
                    <a:pt x="71080" y="0"/>
                    <a:pt x="96736" y="0"/>
                  </a:cubicBezTo>
                  <a:close/>
                </a:path>
              </a:pathLst>
            </a:custGeom>
            <a:solidFill>
              <a:srgbClr val="000000"/>
            </a:solidFill>
          </p:spPr>
          <p:txBody>
            <a:bodyPr/>
            <a:lstStyle/>
            <a:p>
              <a:endParaRPr lang="en-US"/>
            </a:p>
          </p:txBody>
        </p:sp>
        <p:sp>
          <p:nvSpPr>
            <p:cNvPr id="43" name="TextBox 43"/>
            <p:cNvSpPr txBox="1"/>
            <p:nvPr/>
          </p:nvSpPr>
          <p:spPr>
            <a:xfrm>
              <a:off x="0" y="-47625"/>
              <a:ext cx="657475" cy="436039"/>
            </a:xfrm>
            <a:prstGeom prst="rect">
              <a:avLst/>
            </a:prstGeom>
          </p:spPr>
          <p:txBody>
            <a:bodyPr lIns="50800" tIns="50800" rIns="50800" bIns="50800" rtlCol="0" anchor="ctr"/>
            <a:lstStyle/>
            <a:p>
              <a:pPr algn="ctr">
                <a:lnSpc>
                  <a:spcPts val="2399"/>
                </a:lnSpc>
              </a:pPr>
              <a:endParaRPr/>
            </a:p>
          </p:txBody>
        </p:sp>
      </p:grpSp>
      <p:grpSp>
        <p:nvGrpSpPr>
          <p:cNvPr id="44" name="Group 44"/>
          <p:cNvGrpSpPr/>
          <p:nvPr/>
        </p:nvGrpSpPr>
        <p:grpSpPr>
          <a:xfrm>
            <a:off x="7433637" y="6073783"/>
            <a:ext cx="513184" cy="615798"/>
            <a:chOff x="0" y="0"/>
            <a:chExt cx="818129" cy="981719"/>
          </a:xfrm>
        </p:grpSpPr>
        <p:sp>
          <p:nvSpPr>
            <p:cNvPr id="45" name="Freeform 45"/>
            <p:cNvSpPr/>
            <p:nvPr/>
          </p:nvSpPr>
          <p:spPr>
            <a:xfrm>
              <a:off x="0" y="0"/>
              <a:ext cx="818129" cy="981719"/>
            </a:xfrm>
            <a:custGeom>
              <a:avLst/>
              <a:gdLst/>
              <a:ahLst/>
              <a:cxnLst/>
              <a:rect l="l" t="t" r="r" b="b"/>
              <a:pathLst>
                <a:path w="818129" h="981719">
                  <a:moveTo>
                    <a:pt x="0" y="0"/>
                  </a:moveTo>
                  <a:lnTo>
                    <a:pt x="409064" y="981719"/>
                  </a:lnTo>
                  <a:lnTo>
                    <a:pt x="818129" y="0"/>
                  </a:lnTo>
                  <a:close/>
                </a:path>
              </a:pathLst>
            </a:custGeom>
            <a:solidFill>
              <a:srgbClr val="EDAD08"/>
            </a:solidFill>
          </p:spPr>
          <p:txBody>
            <a:bodyPr/>
            <a:lstStyle/>
            <a:p>
              <a:endParaRPr lang="en-US"/>
            </a:p>
          </p:txBody>
        </p:sp>
      </p:grpSp>
      <p:grpSp>
        <p:nvGrpSpPr>
          <p:cNvPr id="46" name="Group 46"/>
          <p:cNvGrpSpPr>
            <a:grpSpLocks noChangeAspect="1"/>
          </p:cNvGrpSpPr>
          <p:nvPr/>
        </p:nvGrpSpPr>
        <p:grpSpPr>
          <a:xfrm>
            <a:off x="6954080" y="6877378"/>
            <a:ext cx="1472298" cy="1472298"/>
            <a:chOff x="0" y="0"/>
            <a:chExt cx="495300" cy="495300"/>
          </a:xfrm>
        </p:grpSpPr>
        <p:sp>
          <p:nvSpPr>
            <p:cNvPr id="47" name="Freeform 47"/>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DAD08"/>
            </a:solidFill>
          </p:spPr>
          <p:txBody>
            <a:bodyPr/>
            <a:lstStyle/>
            <a:p>
              <a:endParaRPr lang="en-US"/>
            </a:p>
          </p:txBody>
        </p:sp>
        <p:sp>
          <p:nvSpPr>
            <p:cNvPr id="48" name="Freeform 48"/>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0000"/>
            </a:solidFill>
          </p:spPr>
          <p:txBody>
            <a:bodyPr/>
            <a:lstStyle/>
            <a:p>
              <a:endParaRPr lang="en-US"/>
            </a:p>
          </p:txBody>
        </p:sp>
      </p:grpSp>
      <p:sp>
        <p:nvSpPr>
          <p:cNvPr id="49" name="Freeform 49"/>
          <p:cNvSpPr/>
          <p:nvPr/>
        </p:nvSpPr>
        <p:spPr>
          <a:xfrm>
            <a:off x="6819007" y="9169254"/>
            <a:ext cx="708068" cy="734701"/>
          </a:xfrm>
          <a:custGeom>
            <a:avLst/>
            <a:gdLst/>
            <a:ahLst/>
            <a:cxnLst/>
            <a:rect l="l" t="t" r="r" b="b"/>
            <a:pathLst>
              <a:path w="708068" h="734701">
                <a:moveTo>
                  <a:pt x="0" y="0"/>
                </a:moveTo>
                <a:lnTo>
                  <a:pt x="708068" y="0"/>
                </a:lnTo>
                <a:lnTo>
                  <a:pt x="708068" y="734701"/>
                </a:lnTo>
                <a:lnTo>
                  <a:pt x="0" y="7347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50" name="Group 50"/>
          <p:cNvGrpSpPr/>
          <p:nvPr/>
        </p:nvGrpSpPr>
        <p:grpSpPr>
          <a:xfrm>
            <a:off x="9234731" y="3455996"/>
            <a:ext cx="3353420" cy="2700353"/>
            <a:chOff x="0" y="0"/>
            <a:chExt cx="729042" cy="587064"/>
          </a:xfrm>
        </p:grpSpPr>
        <p:sp>
          <p:nvSpPr>
            <p:cNvPr id="51" name="Freeform 51"/>
            <p:cNvSpPr/>
            <p:nvPr/>
          </p:nvSpPr>
          <p:spPr>
            <a:xfrm>
              <a:off x="0" y="0"/>
              <a:ext cx="729042" cy="587064"/>
            </a:xfrm>
            <a:custGeom>
              <a:avLst/>
              <a:gdLst/>
              <a:ahLst/>
              <a:cxnLst/>
              <a:rect l="l" t="t" r="r" b="b"/>
              <a:pathLst>
                <a:path w="729042" h="587064">
                  <a:moveTo>
                    <a:pt x="69260" y="0"/>
                  </a:moveTo>
                  <a:lnTo>
                    <a:pt x="659782" y="0"/>
                  </a:lnTo>
                  <a:cubicBezTo>
                    <a:pt x="698033" y="0"/>
                    <a:pt x="729042" y="31009"/>
                    <a:pt x="729042" y="69260"/>
                  </a:cubicBezTo>
                  <a:lnTo>
                    <a:pt x="729042" y="517804"/>
                  </a:lnTo>
                  <a:cubicBezTo>
                    <a:pt x="729042" y="556055"/>
                    <a:pt x="698033" y="587064"/>
                    <a:pt x="659782" y="587064"/>
                  </a:cubicBezTo>
                  <a:lnTo>
                    <a:pt x="69260" y="587064"/>
                  </a:lnTo>
                  <a:cubicBezTo>
                    <a:pt x="31009" y="587064"/>
                    <a:pt x="0" y="556055"/>
                    <a:pt x="0" y="517804"/>
                  </a:cubicBezTo>
                  <a:lnTo>
                    <a:pt x="0" y="69260"/>
                  </a:lnTo>
                  <a:cubicBezTo>
                    <a:pt x="0" y="31009"/>
                    <a:pt x="31009" y="0"/>
                    <a:pt x="69260" y="0"/>
                  </a:cubicBezTo>
                  <a:close/>
                </a:path>
              </a:pathLst>
            </a:custGeom>
            <a:solidFill>
              <a:srgbClr val="EDAD08"/>
            </a:solidFill>
          </p:spPr>
          <p:txBody>
            <a:bodyPr/>
            <a:lstStyle/>
            <a:p>
              <a:endParaRPr lang="en-US"/>
            </a:p>
          </p:txBody>
        </p:sp>
        <p:sp>
          <p:nvSpPr>
            <p:cNvPr id="52" name="TextBox 52"/>
            <p:cNvSpPr txBox="1"/>
            <p:nvPr/>
          </p:nvSpPr>
          <p:spPr>
            <a:xfrm>
              <a:off x="0" y="-47625"/>
              <a:ext cx="729042" cy="634689"/>
            </a:xfrm>
            <a:prstGeom prst="rect">
              <a:avLst/>
            </a:prstGeom>
          </p:spPr>
          <p:txBody>
            <a:bodyPr lIns="50800" tIns="50800" rIns="50800" bIns="50800" rtlCol="0" anchor="ctr"/>
            <a:lstStyle/>
            <a:p>
              <a:pPr algn="ctr">
                <a:lnSpc>
                  <a:spcPts val="2399"/>
                </a:lnSpc>
              </a:pPr>
              <a:endParaRPr/>
            </a:p>
          </p:txBody>
        </p:sp>
      </p:grpSp>
      <p:grpSp>
        <p:nvGrpSpPr>
          <p:cNvPr id="53" name="Group 53"/>
          <p:cNvGrpSpPr/>
          <p:nvPr/>
        </p:nvGrpSpPr>
        <p:grpSpPr>
          <a:xfrm>
            <a:off x="9427364" y="4465841"/>
            <a:ext cx="2968153" cy="1484077"/>
            <a:chOff x="0" y="0"/>
            <a:chExt cx="812800" cy="406400"/>
          </a:xfrm>
        </p:grpSpPr>
        <p:sp>
          <p:nvSpPr>
            <p:cNvPr id="54" name="Freeform 54"/>
            <p:cNvSpPr/>
            <p:nvPr/>
          </p:nvSpPr>
          <p:spPr>
            <a:xfrm>
              <a:off x="0" y="0"/>
              <a:ext cx="812800" cy="406400"/>
            </a:xfrm>
            <a:custGeom>
              <a:avLst/>
              <a:gdLst/>
              <a:ahLst/>
              <a:cxnLst/>
              <a:rect l="l" t="t" r="r" b="b"/>
              <a:pathLst>
                <a:path w="812800" h="406400">
                  <a:moveTo>
                    <a:pt x="78250" y="0"/>
                  </a:moveTo>
                  <a:lnTo>
                    <a:pt x="734550" y="0"/>
                  </a:lnTo>
                  <a:cubicBezTo>
                    <a:pt x="755303" y="0"/>
                    <a:pt x="775206" y="8244"/>
                    <a:pt x="789881" y="22919"/>
                  </a:cubicBezTo>
                  <a:cubicBezTo>
                    <a:pt x="804556" y="37594"/>
                    <a:pt x="812800" y="57497"/>
                    <a:pt x="812800" y="78250"/>
                  </a:cubicBezTo>
                  <a:lnTo>
                    <a:pt x="812800" y="328150"/>
                  </a:lnTo>
                  <a:cubicBezTo>
                    <a:pt x="812800" y="348903"/>
                    <a:pt x="804556" y="368806"/>
                    <a:pt x="789881" y="383481"/>
                  </a:cubicBezTo>
                  <a:cubicBezTo>
                    <a:pt x="775206" y="398156"/>
                    <a:pt x="755303" y="406400"/>
                    <a:pt x="734550" y="406400"/>
                  </a:cubicBezTo>
                  <a:lnTo>
                    <a:pt x="78250" y="406400"/>
                  </a:lnTo>
                  <a:cubicBezTo>
                    <a:pt x="57497" y="406400"/>
                    <a:pt x="37594" y="398156"/>
                    <a:pt x="22919" y="383481"/>
                  </a:cubicBezTo>
                  <a:cubicBezTo>
                    <a:pt x="8244" y="368806"/>
                    <a:pt x="0" y="348903"/>
                    <a:pt x="0" y="328150"/>
                  </a:cubicBezTo>
                  <a:lnTo>
                    <a:pt x="0" y="78250"/>
                  </a:lnTo>
                  <a:cubicBezTo>
                    <a:pt x="0" y="57497"/>
                    <a:pt x="8244" y="37594"/>
                    <a:pt x="22919" y="22919"/>
                  </a:cubicBezTo>
                  <a:cubicBezTo>
                    <a:pt x="37594" y="8244"/>
                    <a:pt x="57497" y="0"/>
                    <a:pt x="78250" y="0"/>
                  </a:cubicBezTo>
                  <a:close/>
                </a:path>
              </a:pathLst>
            </a:custGeom>
            <a:solidFill>
              <a:srgbClr val="000000"/>
            </a:solidFill>
          </p:spPr>
          <p:txBody>
            <a:bodyPr/>
            <a:lstStyle/>
            <a:p>
              <a:endParaRPr lang="en-US"/>
            </a:p>
          </p:txBody>
        </p:sp>
        <p:sp>
          <p:nvSpPr>
            <p:cNvPr id="55" name="TextBox 55"/>
            <p:cNvSpPr txBox="1"/>
            <p:nvPr/>
          </p:nvSpPr>
          <p:spPr>
            <a:xfrm>
              <a:off x="0" y="-47625"/>
              <a:ext cx="812800" cy="454025"/>
            </a:xfrm>
            <a:prstGeom prst="rect">
              <a:avLst/>
            </a:prstGeom>
          </p:spPr>
          <p:txBody>
            <a:bodyPr lIns="50800" tIns="50800" rIns="50800" bIns="50800" rtlCol="0" anchor="ctr"/>
            <a:lstStyle/>
            <a:p>
              <a:pPr algn="ctr">
                <a:lnSpc>
                  <a:spcPts val="2399"/>
                </a:lnSpc>
              </a:pPr>
              <a:endParaRPr/>
            </a:p>
          </p:txBody>
        </p:sp>
      </p:grpSp>
      <p:grpSp>
        <p:nvGrpSpPr>
          <p:cNvPr id="56" name="Group 56"/>
          <p:cNvGrpSpPr/>
          <p:nvPr/>
        </p:nvGrpSpPr>
        <p:grpSpPr>
          <a:xfrm>
            <a:off x="9427364" y="3662426"/>
            <a:ext cx="2400943" cy="1418396"/>
            <a:chOff x="0" y="0"/>
            <a:chExt cx="657475" cy="388414"/>
          </a:xfrm>
        </p:grpSpPr>
        <p:sp>
          <p:nvSpPr>
            <p:cNvPr id="57" name="Freeform 57"/>
            <p:cNvSpPr/>
            <p:nvPr/>
          </p:nvSpPr>
          <p:spPr>
            <a:xfrm>
              <a:off x="0" y="0"/>
              <a:ext cx="657475" cy="388414"/>
            </a:xfrm>
            <a:custGeom>
              <a:avLst/>
              <a:gdLst/>
              <a:ahLst/>
              <a:cxnLst/>
              <a:rect l="l" t="t" r="r" b="b"/>
              <a:pathLst>
                <a:path w="657475" h="388414">
                  <a:moveTo>
                    <a:pt x="96736" y="0"/>
                  </a:moveTo>
                  <a:lnTo>
                    <a:pt x="560739" y="0"/>
                  </a:lnTo>
                  <a:cubicBezTo>
                    <a:pt x="586395" y="0"/>
                    <a:pt x="611000" y="10192"/>
                    <a:pt x="629142" y="28333"/>
                  </a:cubicBezTo>
                  <a:cubicBezTo>
                    <a:pt x="647283" y="46475"/>
                    <a:pt x="657475" y="71080"/>
                    <a:pt x="657475" y="96736"/>
                  </a:cubicBezTo>
                  <a:lnTo>
                    <a:pt x="657475" y="291678"/>
                  </a:lnTo>
                  <a:cubicBezTo>
                    <a:pt x="657475" y="345104"/>
                    <a:pt x="614165" y="388414"/>
                    <a:pt x="560739" y="388414"/>
                  </a:cubicBezTo>
                  <a:lnTo>
                    <a:pt x="96736" y="388414"/>
                  </a:lnTo>
                  <a:cubicBezTo>
                    <a:pt x="71080" y="388414"/>
                    <a:pt x="46475" y="378222"/>
                    <a:pt x="28333" y="360081"/>
                  </a:cubicBezTo>
                  <a:cubicBezTo>
                    <a:pt x="10192" y="341939"/>
                    <a:pt x="0" y="317334"/>
                    <a:pt x="0" y="291678"/>
                  </a:cubicBezTo>
                  <a:lnTo>
                    <a:pt x="0" y="96736"/>
                  </a:lnTo>
                  <a:cubicBezTo>
                    <a:pt x="0" y="71080"/>
                    <a:pt x="10192" y="46475"/>
                    <a:pt x="28333" y="28333"/>
                  </a:cubicBezTo>
                  <a:cubicBezTo>
                    <a:pt x="46475" y="10192"/>
                    <a:pt x="71080" y="0"/>
                    <a:pt x="96736" y="0"/>
                  </a:cubicBezTo>
                  <a:close/>
                </a:path>
              </a:pathLst>
            </a:custGeom>
            <a:solidFill>
              <a:srgbClr val="000000"/>
            </a:solidFill>
          </p:spPr>
          <p:txBody>
            <a:bodyPr/>
            <a:lstStyle/>
            <a:p>
              <a:endParaRPr lang="en-US"/>
            </a:p>
          </p:txBody>
        </p:sp>
        <p:sp>
          <p:nvSpPr>
            <p:cNvPr id="58" name="TextBox 58"/>
            <p:cNvSpPr txBox="1"/>
            <p:nvPr/>
          </p:nvSpPr>
          <p:spPr>
            <a:xfrm>
              <a:off x="0" y="-47625"/>
              <a:ext cx="657475" cy="436039"/>
            </a:xfrm>
            <a:prstGeom prst="rect">
              <a:avLst/>
            </a:prstGeom>
          </p:spPr>
          <p:txBody>
            <a:bodyPr lIns="50800" tIns="50800" rIns="50800" bIns="50800" rtlCol="0" anchor="ctr"/>
            <a:lstStyle/>
            <a:p>
              <a:pPr algn="ctr">
                <a:lnSpc>
                  <a:spcPts val="2399"/>
                </a:lnSpc>
              </a:pPr>
              <a:endParaRPr/>
            </a:p>
          </p:txBody>
        </p:sp>
      </p:grpSp>
      <p:grpSp>
        <p:nvGrpSpPr>
          <p:cNvPr id="59" name="Group 59"/>
          <p:cNvGrpSpPr/>
          <p:nvPr/>
        </p:nvGrpSpPr>
        <p:grpSpPr>
          <a:xfrm>
            <a:off x="11123942" y="6121012"/>
            <a:ext cx="513184" cy="615798"/>
            <a:chOff x="0" y="0"/>
            <a:chExt cx="818129" cy="981719"/>
          </a:xfrm>
        </p:grpSpPr>
        <p:sp>
          <p:nvSpPr>
            <p:cNvPr id="60" name="Freeform 60"/>
            <p:cNvSpPr/>
            <p:nvPr/>
          </p:nvSpPr>
          <p:spPr>
            <a:xfrm>
              <a:off x="0" y="0"/>
              <a:ext cx="818129" cy="981719"/>
            </a:xfrm>
            <a:custGeom>
              <a:avLst/>
              <a:gdLst/>
              <a:ahLst/>
              <a:cxnLst/>
              <a:rect l="l" t="t" r="r" b="b"/>
              <a:pathLst>
                <a:path w="818129" h="981719">
                  <a:moveTo>
                    <a:pt x="0" y="0"/>
                  </a:moveTo>
                  <a:lnTo>
                    <a:pt x="409064" y="981719"/>
                  </a:lnTo>
                  <a:lnTo>
                    <a:pt x="818129" y="0"/>
                  </a:lnTo>
                  <a:close/>
                </a:path>
              </a:pathLst>
            </a:custGeom>
            <a:solidFill>
              <a:srgbClr val="EDAD08"/>
            </a:solidFill>
          </p:spPr>
          <p:txBody>
            <a:bodyPr/>
            <a:lstStyle/>
            <a:p>
              <a:endParaRPr lang="en-US"/>
            </a:p>
          </p:txBody>
        </p:sp>
      </p:grpSp>
      <p:grpSp>
        <p:nvGrpSpPr>
          <p:cNvPr id="61" name="Group 61"/>
          <p:cNvGrpSpPr>
            <a:grpSpLocks noChangeAspect="1"/>
          </p:cNvGrpSpPr>
          <p:nvPr/>
        </p:nvGrpSpPr>
        <p:grpSpPr>
          <a:xfrm>
            <a:off x="10644385" y="6924607"/>
            <a:ext cx="1472298" cy="1472298"/>
            <a:chOff x="0" y="0"/>
            <a:chExt cx="495300" cy="495300"/>
          </a:xfrm>
        </p:grpSpPr>
        <p:sp>
          <p:nvSpPr>
            <p:cNvPr id="62" name="Freeform 6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DAD08"/>
            </a:solidFill>
          </p:spPr>
          <p:txBody>
            <a:bodyPr/>
            <a:lstStyle/>
            <a:p>
              <a:endParaRPr lang="en-US"/>
            </a:p>
          </p:txBody>
        </p:sp>
        <p:sp>
          <p:nvSpPr>
            <p:cNvPr id="63" name="Freeform 6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0000"/>
            </a:solidFill>
          </p:spPr>
          <p:txBody>
            <a:bodyPr/>
            <a:lstStyle/>
            <a:p>
              <a:endParaRPr lang="en-US"/>
            </a:p>
          </p:txBody>
        </p:sp>
      </p:grpSp>
      <p:sp>
        <p:nvSpPr>
          <p:cNvPr id="64" name="Freeform 64"/>
          <p:cNvSpPr/>
          <p:nvPr/>
        </p:nvSpPr>
        <p:spPr>
          <a:xfrm>
            <a:off x="11089348" y="7279300"/>
            <a:ext cx="734701" cy="734701"/>
          </a:xfrm>
          <a:custGeom>
            <a:avLst/>
            <a:gdLst/>
            <a:ahLst/>
            <a:cxnLst/>
            <a:rect l="l" t="t" r="r" b="b"/>
            <a:pathLst>
              <a:path w="734701" h="734701">
                <a:moveTo>
                  <a:pt x="0" y="0"/>
                </a:moveTo>
                <a:lnTo>
                  <a:pt x="734701" y="0"/>
                </a:lnTo>
                <a:lnTo>
                  <a:pt x="734701" y="734701"/>
                </a:lnTo>
                <a:lnTo>
                  <a:pt x="0" y="7347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65" name="AutoShape 65"/>
          <p:cNvSpPr/>
          <p:nvPr/>
        </p:nvSpPr>
        <p:spPr>
          <a:xfrm>
            <a:off x="1351300" y="9428674"/>
            <a:ext cx="16230600" cy="0"/>
          </a:xfrm>
          <a:prstGeom prst="line">
            <a:avLst/>
          </a:prstGeom>
          <a:ln w="9525" cap="flat">
            <a:solidFill>
              <a:srgbClr val="F2F2F2"/>
            </a:solidFill>
            <a:prstDash val="solid"/>
            <a:headEnd type="none" w="sm" len="sm"/>
            <a:tailEnd type="none" w="sm" len="sm"/>
          </a:ln>
        </p:spPr>
        <p:txBody>
          <a:bodyPr/>
          <a:lstStyle/>
          <a:p>
            <a:endParaRPr lang="en-US"/>
          </a:p>
        </p:txBody>
      </p:sp>
      <p:sp>
        <p:nvSpPr>
          <p:cNvPr id="66" name="Freeform 66"/>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13">
              <a:extLst>
                <a:ext uri="{96DAC541-7B7A-43D3-8B79-37D633B846F1}">
                  <asvg:svgBlip xmlns:asvg="http://schemas.microsoft.com/office/drawing/2016/SVG/main" r:embed="rId14"/>
                </a:ext>
              </a:extLst>
            </a:blip>
            <a:stretch>
              <a:fillRect r="-466233" b="-1383945"/>
            </a:stretch>
          </a:blipFill>
        </p:spPr>
        <p:txBody>
          <a:bodyPr/>
          <a:lstStyle/>
          <a:p>
            <a:endParaRPr lang="en-US"/>
          </a:p>
        </p:txBody>
      </p:sp>
      <p:sp>
        <p:nvSpPr>
          <p:cNvPr id="67" name="Freeform 67"/>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68" name="Freeform 68"/>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69" name="Freeform 69"/>
          <p:cNvSpPr/>
          <p:nvPr/>
        </p:nvSpPr>
        <p:spPr>
          <a:xfrm>
            <a:off x="17830077" y="8663634"/>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70" name="Freeform 70"/>
          <p:cNvSpPr/>
          <p:nvPr/>
        </p:nvSpPr>
        <p:spPr>
          <a:xfrm flipV="1">
            <a:off x="-1246245" y="-2126211"/>
            <a:ext cx="1782338" cy="3874648"/>
          </a:xfrm>
          <a:custGeom>
            <a:avLst/>
            <a:gdLst/>
            <a:ahLst/>
            <a:cxnLst/>
            <a:rect l="l" t="t" r="r" b="b"/>
            <a:pathLst>
              <a:path w="1782338" h="3874648">
                <a:moveTo>
                  <a:pt x="0" y="3874649"/>
                </a:moveTo>
                <a:lnTo>
                  <a:pt x="1782338" y="3874649"/>
                </a:lnTo>
                <a:lnTo>
                  <a:pt x="1782338" y="0"/>
                </a:lnTo>
                <a:lnTo>
                  <a:pt x="0" y="0"/>
                </a:lnTo>
                <a:lnTo>
                  <a:pt x="0" y="3874649"/>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71" name="Freeform 71"/>
          <p:cNvSpPr/>
          <p:nvPr/>
        </p:nvSpPr>
        <p:spPr>
          <a:xfrm>
            <a:off x="7295795" y="3848196"/>
            <a:ext cx="462561" cy="280235"/>
          </a:xfrm>
          <a:custGeom>
            <a:avLst/>
            <a:gdLst/>
            <a:ahLst/>
            <a:cxnLst/>
            <a:rect l="l" t="t" r="r" b="b"/>
            <a:pathLst>
              <a:path w="462561" h="280235">
                <a:moveTo>
                  <a:pt x="0" y="0"/>
                </a:moveTo>
                <a:lnTo>
                  <a:pt x="462561" y="0"/>
                </a:lnTo>
                <a:lnTo>
                  <a:pt x="462561" y="280234"/>
                </a:lnTo>
                <a:lnTo>
                  <a:pt x="0" y="2802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72" name="TextBox 72"/>
          <p:cNvSpPr txBox="1"/>
          <p:nvPr/>
        </p:nvSpPr>
        <p:spPr>
          <a:xfrm>
            <a:off x="13613336" y="3776032"/>
            <a:ext cx="1833733" cy="323037"/>
          </a:xfrm>
          <a:prstGeom prst="rect">
            <a:avLst/>
          </a:prstGeom>
        </p:spPr>
        <p:txBody>
          <a:bodyPr lIns="0" tIns="0" rIns="0" bIns="0" rtlCol="0" anchor="t">
            <a:spAutoFit/>
          </a:bodyPr>
          <a:lstStyle/>
          <a:p>
            <a:pPr marL="0" lvl="1" indent="0" algn="l">
              <a:lnSpc>
                <a:spcPts val="2669"/>
              </a:lnSpc>
              <a:spcBef>
                <a:spcPct val="0"/>
              </a:spcBef>
            </a:pPr>
            <a:r>
              <a:rPr lang="en-US" sz="1907" b="1">
                <a:solidFill>
                  <a:srgbClr val="FFFFFF"/>
                </a:solidFill>
                <a:latin typeface="Barlow Semi-Bold"/>
                <a:ea typeface="Barlow Semi-Bold"/>
                <a:cs typeface="Barlow Semi-Bold"/>
                <a:sym typeface="Barlow Semi-Bold"/>
              </a:rPr>
              <a:t>User Control</a:t>
            </a:r>
          </a:p>
        </p:txBody>
      </p:sp>
      <p:sp>
        <p:nvSpPr>
          <p:cNvPr id="73" name="Freeform 73"/>
          <p:cNvSpPr/>
          <p:nvPr/>
        </p:nvSpPr>
        <p:spPr>
          <a:xfrm>
            <a:off x="15060614" y="3848196"/>
            <a:ext cx="462561" cy="280235"/>
          </a:xfrm>
          <a:custGeom>
            <a:avLst/>
            <a:gdLst/>
            <a:ahLst/>
            <a:cxnLst/>
            <a:rect l="l" t="t" r="r" b="b"/>
            <a:pathLst>
              <a:path w="462561" h="280235">
                <a:moveTo>
                  <a:pt x="0" y="0"/>
                </a:moveTo>
                <a:lnTo>
                  <a:pt x="462561" y="0"/>
                </a:lnTo>
                <a:lnTo>
                  <a:pt x="462561" y="280234"/>
                </a:lnTo>
                <a:lnTo>
                  <a:pt x="0" y="2802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74" name="Freeform 74"/>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75" name="Freeform 75"/>
          <p:cNvSpPr/>
          <p:nvPr/>
        </p:nvSpPr>
        <p:spPr>
          <a:xfrm rot="5400000" flipH="1" flipV="1">
            <a:off x="17753802" y="-1243374"/>
            <a:ext cx="1870269" cy="2276190"/>
          </a:xfrm>
          <a:custGeom>
            <a:avLst/>
            <a:gdLst/>
            <a:ahLst/>
            <a:cxnLst/>
            <a:rect l="l" t="t" r="r" b="b"/>
            <a:pathLst>
              <a:path w="1870269" h="2276190">
                <a:moveTo>
                  <a:pt x="1870270" y="2276189"/>
                </a:moveTo>
                <a:lnTo>
                  <a:pt x="0" y="2276189"/>
                </a:lnTo>
                <a:lnTo>
                  <a:pt x="0" y="0"/>
                </a:lnTo>
                <a:lnTo>
                  <a:pt x="1870270" y="0"/>
                </a:lnTo>
                <a:lnTo>
                  <a:pt x="1870270" y="2276189"/>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76" name="TextBox 76"/>
          <p:cNvSpPr txBox="1"/>
          <p:nvPr/>
        </p:nvSpPr>
        <p:spPr>
          <a:xfrm>
            <a:off x="2960683" y="942975"/>
            <a:ext cx="13011836" cy="688975"/>
          </a:xfrm>
          <a:prstGeom prst="rect">
            <a:avLst/>
          </a:prstGeom>
        </p:spPr>
        <p:txBody>
          <a:bodyPr lIns="0" tIns="0" rIns="0" bIns="0" rtlCol="0" anchor="t">
            <a:spAutoFit/>
          </a:bodyPr>
          <a:lstStyle/>
          <a:p>
            <a:pPr algn="ctr">
              <a:lnSpc>
                <a:spcPts val="5599"/>
              </a:lnSpc>
            </a:pPr>
            <a:r>
              <a:rPr lang="en-US" sz="3999" b="1">
                <a:solidFill>
                  <a:srgbClr val="2D3740"/>
                </a:solidFill>
                <a:latin typeface="Barlow Bold"/>
                <a:ea typeface="Barlow Bold"/>
                <a:cs typeface="Barlow Bold"/>
                <a:sym typeface="Barlow Bold"/>
              </a:rPr>
              <a:t>RECOMMENDED PLAN WITH  ETHICAL PRACTICES</a:t>
            </a:r>
          </a:p>
        </p:txBody>
      </p:sp>
      <p:sp>
        <p:nvSpPr>
          <p:cNvPr id="77" name="TextBox 77"/>
          <p:cNvSpPr txBox="1"/>
          <p:nvPr/>
        </p:nvSpPr>
        <p:spPr>
          <a:xfrm>
            <a:off x="1968876" y="3785557"/>
            <a:ext cx="1907992" cy="461665"/>
          </a:xfrm>
          <a:prstGeom prst="rect">
            <a:avLst/>
          </a:prstGeom>
        </p:spPr>
        <p:txBody>
          <a:bodyPr lIns="0" tIns="0" rIns="0" bIns="0" rtlCol="0" anchor="t">
            <a:spAutoFit/>
          </a:bodyPr>
          <a:lstStyle/>
          <a:p>
            <a:pPr marL="0" lvl="1" indent="0" algn="l">
              <a:lnSpc>
                <a:spcPts val="1829"/>
              </a:lnSpc>
              <a:spcBef>
                <a:spcPct val="0"/>
              </a:spcBef>
            </a:pPr>
            <a:r>
              <a:rPr lang="en-US" sz="1600" b="1" dirty="0">
                <a:solidFill>
                  <a:srgbClr val="FFFFFF"/>
                </a:solidFill>
                <a:latin typeface="Barlow Semi-Bold"/>
                <a:ea typeface="Barlow Semi-Bold"/>
                <a:cs typeface="Barlow Semi-Bold"/>
                <a:sym typeface="Barlow Semi-Bold"/>
              </a:rPr>
              <a:t>Encrypted Data storage</a:t>
            </a:r>
          </a:p>
        </p:txBody>
      </p:sp>
      <p:sp>
        <p:nvSpPr>
          <p:cNvPr id="78" name="TextBox 78"/>
          <p:cNvSpPr txBox="1"/>
          <p:nvPr/>
        </p:nvSpPr>
        <p:spPr>
          <a:xfrm>
            <a:off x="1730644" y="4588972"/>
            <a:ext cx="2835647" cy="1189218"/>
          </a:xfrm>
          <a:prstGeom prst="rect">
            <a:avLst/>
          </a:prstGeom>
        </p:spPr>
        <p:txBody>
          <a:bodyPr lIns="0" tIns="0" rIns="0" bIns="0" rtlCol="0" anchor="t">
            <a:spAutoFit/>
          </a:bodyPr>
          <a:lstStyle/>
          <a:p>
            <a:pPr marL="0" lvl="0" indent="0" algn="l">
              <a:lnSpc>
                <a:spcPts val="1930"/>
              </a:lnSpc>
            </a:pPr>
            <a:r>
              <a:rPr lang="en-US" sz="1286" dirty="0">
                <a:solidFill>
                  <a:srgbClr val="FFFFFF"/>
                </a:solidFill>
                <a:latin typeface="Barlow"/>
                <a:ea typeface="Barlow"/>
                <a:cs typeface="Barlow"/>
                <a:sym typeface="Barlow"/>
              </a:rPr>
              <a:t>Encryption protocols needs to be applied for all sensitive user Information (Creating a profile, booking appointment, mentors’ details, user details) both at rest and in transit</a:t>
            </a:r>
          </a:p>
        </p:txBody>
      </p:sp>
      <p:sp>
        <p:nvSpPr>
          <p:cNvPr id="79" name="TextBox 79"/>
          <p:cNvSpPr txBox="1"/>
          <p:nvPr/>
        </p:nvSpPr>
        <p:spPr>
          <a:xfrm>
            <a:off x="13469633" y="4617865"/>
            <a:ext cx="2359182" cy="951093"/>
          </a:xfrm>
          <a:prstGeom prst="rect">
            <a:avLst/>
          </a:prstGeom>
        </p:spPr>
        <p:txBody>
          <a:bodyPr lIns="0" tIns="0" rIns="0" bIns="0" rtlCol="0" anchor="t">
            <a:spAutoFit/>
          </a:bodyPr>
          <a:lstStyle/>
          <a:p>
            <a:pPr marL="0" lvl="0" indent="0" algn="l">
              <a:lnSpc>
                <a:spcPts val="1930"/>
              </a:lnSpc>
            </a:pPr>
            <a:r>
              <a:rPr lang="en-US" sz="1286">
                <a:solidFill>
                  <a:srgbClr val="FFFFFF"/>
                </a:solidFill>
                <a:latin typeface="Barlow"/>
                <a:ea typeface="Barlow"/>
                <a:cs typeface="Barlow"/>
                <a:sym typeface="Barlow"/>
              </a:rPr>
              <a:t>Giving users full control over their information, they can update, delete and hide their details in their profile settings.</a:t>
            </a:r>
          </a:p>
        </p:txBody>
      </p:sp>
      <p:sp>
        <p:nvSpPr>
          <p:cNvPr id="80" name="TextBox 80"/>
          <p:cNvSpPr txBox="1"/>
          <p:nvPr/>
        </p:nvSpPr>
        <p:spPr>
          <a:xfrm>
            <a:off x="5850363" y="3776032"/>
            <a:ext cx="1316824" cy="656412"/>
          </a:xfrm>
          <a:prstGeom prst="rect">
            <a:avLst/>
          </a:prstGeom>
        </p:spPr>
        <p:txBody>
          <a:bodyPr lIns="0" tIns="0" rIns="0" bIns="0" rtlCol="0" anchor="t">
            <a:spAutoFit/>
          </a:bodyPr>
          <a:lstStyle/>
          <a:p>
            <a:pPr marL="0" lvl="1" indent="0" algn="l">
              <a:lnSpc>
                <a:spcPts val="2669"/>
              </a:lnSpc>
              <a:spcBef>
                <a:spcPct val="0"/>
              </a:spcBef>
            </a:pPr>
            <a:r>
              <a:rPr lang="en-US" sz="1907" b="1">
                <a:solidFill>
                  <a:srgbClr val="FFFFFF"/>
                </a:solidFill>
                <a:latin typeface="Barlow Semi-Bold"/>
                <a:ea typeface="Barlow Semi-Bold"/>
                <a:cs typeface="Barlow Semi-Bold"/>
                <a:sym typeface="Barlow Semi-Bold"/>
              </a:rPr>
              <a:t>Content Privacy</a:t>
            </a:r>
          </a:p>
        </p:txBody>
      </p:sp>
      <p:sp>
        <p:nvSpPr>
          <p:cNvPr id="81" name="TextBox 81"/>
          <p:cNvSpPr txBox="1"/>
          <p:nvPr/>
        </p:nvSpPr>
        <p:spPr>
          <a:xfrm>
            <a:off x="5698120" y="4588972"/>
            <a:ext cx="2663668" cy="1280658"/>
          </a:xfrm>
          <a:prstGeom prst="rect">
            <a:avLst/>
          </a:prstGeom>
        </p:spPr>
        <p:txBody>
          <a:bodyPr lIns="0" tIns="0" rIns="0" bIns="0" rtlCol="0" anchor="t">
            <a:spAutoFit/>
          </a:bodyPr>
          <a:lstStyle/>
          <a:p>
            <a:pPr marL="0" lvl="0" indent="0" algn="l">
              <a:lnSpc>
                <a:spcPts val="2080"/>
              </a:lnSpc>
            </a:pPr>
            <a:r>
              <a:rPr lang="en-US" sz="1386">
                <a:solidFill>
                  <a:srgbClr val="FFFFFF"/>
                </a:solidFill>
                <a:latin typeface="Barlow"/>
                <a:ea typeface="Barlow"/>
                <a:cs typeface="Barlow"/>
                <a:sym typeface="Barlow"/>
              </a:rPr>
              <a:t>Ensuring that Users know that BCCC is not affiliated with any educative or informative content place on their website and not incurring any cost from it</a:t>
            </a:r>
          </a:p>
        </p:txBody>
      </p:sp>
      <p:sp>
        <p:nvSpPr>
          <p:cNvPr id="82" name="TextBox 82"/>
          <p:cNvSpPr txBox="1"/>
          <p:nvPr/>
        </p:nvSpPr>
        <p:spPr>
          <a:xfrm>
            <a:off x="9731850" y="3776032"/>
            <a:ext cx="2096457" cy="308611"/>
          </a:xfrm>
          <a:prstGeom prst="rect">
            <a:avLst/>
          </a:prstGeom>
        </p:spPr>
        <p:txBody>
          <a:bodyPr lIns="0" tIns="0" rIns="0" bIns="0" rtlCol="0" anchor="t">
            <a:spAutoFit/>
          </a:bodyPr>
          <a:lstStyle/>
          <a:p>
            <a:pPr marL="0" lvl="1" indent="0" algn="l">
              <a:lnSpc>
                <a:spcPts val="2669"/>
              </a:lnSpc>
              <a:spcBef>
                <a:spcPct val="0"/>
              </a:spcBef>
            </a:pPr>
            <a:r>
              <a:rPr lang="en-US" sz="1907" b="1" dirty="0">
                <a:solidFill>
                  <a:srgbClr val="FFFFFF"/>
                </a:solidFill>
                <a:latin typeface="Barlow Semi-Bold"/>
                <a:ea typeface="Barlow Semi-Bold"/>
                <a:cs typeface="Barlow Semi-Bold"/>
                <a:sym typeface="Barlow Semi-Bold"/>
              </a:rPr>
              <a:t>Transparency</a:t>
            </a:r>
          </a:p>
        </p:txBody>
      </p:sp>
      <p:sp>
        <p:nvSpPr>
          <p:cNvPr id="83" name="TextBox 83"/>
          <p:cNvSpPr txBox="1"/>
          <p:nvPr/>
        </p:nvSpPr>
        <p:spPr>
          <a:xfrm>
            <a:off x="9600488" y="4384819"/>
            <a:ext cx="2359182" cy="1427343"/>
          </a:xfrm>
          <a:prstGeom prst="rect">
            <a:avLst/>
          </a:prstGeom>
        </p:spPr>
        <p:txBody>
          <a:bodyPr lIns="0" tIns="0" rIns="0" bIns="0" rtlCol="0" anchor="t">
            <a:spAutoFit/>
          </a:bodyPr>
          <a:lstStyle/>
          <a:p>
            <a:pPr marL="0" lvl="0" indent="0" algn="l">
              <a:lnSpc>
                <a:spcPts val="1930"/>
              </a:lnSpc>
            </a:pPr>
            <a:r>
              <a:rPr lang="en-US" sz="1286" dirty="0">
                <a:solidFill>
                  <a:srgbClr val="FFFFFF"/>
                </a:solidFill>
                <a:latin typeface="Barlow"/>
                <a:ea typeface="Barlow"/>
                <a:cs typeface="Barlow"/>
                <a:sym typeface="Barlow"/>
              </a:rPr>
              <a:t>Providing clear upfront information during registration on how user data will be used and letting them know that creating user profile is only necessary when booking a mentor</a:t>
            </a:r>
          </a:p>
        </p:txBody>
      </p:sp>
      <p:sp>
        <p:nvSpPr>
          <p:cNvPr id="84" name="TextBox 84"/>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18</a:t>
            </a:r>
          </a:p>
        </p:txBody>
      </p:sp>
      <p:sp>
        <p:nvSpPr>
          <p:cNvPr id="85" name="TextBox 85"/>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86" name="TextBox 86"/>
          <p:cNvSpPr txBox="1"/>
          <p:nvPr/>
        </p:nvSpPr>
        <p:spPr>
          <a:xfrm>
            <a:off x="2603764" y="1921872"/>
            <a:ext cx="13225050" cy="464819"/>
          </a:xfrm>
          <a:prstGeom prst="rect">
            <a:avLst/>
          </a:prstGeom>
        </p:spPr>
        <p:txBody>
          <a:bodyPr lIns="0" tIns="0" rIns="0" bIns="0" rtlCol="0" anchor="t">
            <a:spAutoFit/>
          </a:bodyPr>
          <a:lstStyle/>
          <a:p>
            <a:pPr algn="ctr">
              <a:lnSpc>
                <a:spcPts val="3780"/>
              </a:lnSpc>
            </a:pPr>
            <a:r>
              <a:rPr lang="en-US" sz="2700">
                <a:solidFill>
                  <a:srgbClr val="2D3740"/>
                </a:solidFill>
                <a:latin typeface="Barlow"/>
                <a:ea typeface="Barlow"/>
                <a:cs typeface="Barlow"/>
                <a:sym typeface="Barlow"/>
              </a:rPr>
              <a:t>DATA PRIVACY | TRANSPARENCY AND CONTROL</a:t>
            </a:r>
          </a:p>
        </p:txBody>
      </p:sp>
      <p:sp>
        <p:nvSpPr>
          <p:cNvPr id="87" name="Freeform 87"/>
          <p:cNvSpPr/>
          <p:nvPr/>
        </p:nvSpPr>
        <p:spPr>
          <a:xfrm>
            <a:off x="7391005" y="7295451"/>
            <a:ext cx="734701" cy="734701"/>
          </a:xfrm>
          <a:custGeom>
            <a:avLst/>
            <a:gdLst/>
            <a:ahLst/>
            <a:cxnLst/>
            <a:rect l="l" t="t" r="r" b="b"/>
            <a:pathLst>
              <a:path w="734701" h="734701">
                <a:moveTo>
                  <a:pt x="0" y="0"/>
                </a:moveTo>
                <a:lnTo>
                  <a:pt x="734701" y="0"/>
                </a:lnTo>
                <a:lnTo>
                  <a:pt x="734701" y="734701"/>
                </a:lnTo>
                <a:lnTo>
                  <a:pt x="0" y="7347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8" name="Freeform 88"/>
          <p:cNvSpPr/>
          <p:nvPr/>
        </p:nvSpPr>
        <p:spPr>
          <a:xfrm>
            <a:off x="3441391" y="7295451"/>
            <a:ext cx="734701" cy="734701"/>
          </a:xfrm>
          <a:custGeom>
            <a:avLst/>
            <a:gdLst/>
            <a:ahLst/>
            <a:cxnLst/>
            <a:rect l="l" t="t" r="r" b="b"/>
            <a:pathLst>
              <a:path w="734701" h="734701">
                <a:moveTo>
                  <a:pt x="0" y="0"/>
                </a:moveTo>
                <a:lnTo>
                  <a:pt x="734701" y="0"/>
                </a:lnTo>
                <a:lnTo>
                  <a:pt x="734701" y="734701"/>
                </a:lnTo>
                <a:lnTo>
                  <a:pt x="0" y="7347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9" name="Freeform 89"/>
          <p:cNvSpPr/>
          <p:nvPr/>
        </p:nvSpPr>
        <p:spPr>
          <a:xfrm>
            <a:off x="15155824" y="7260282"/>
            <a:ext cx="734701" cy="734701"/>
          </a:xfrm>
          <a:custGeom>
            <a:avLst/>
            <a:gdLst/>
            <a:ahLst/>
            <a:cxnLst/>
            <a:rect l="l" t="t" r="r" b="b"/>
            <a:pathLst>
              <a:path w="734701" h="734701">
                <a:moveTo>
                  <a:pt x="0" y="0"/>
                </a:moveTo>
                <a:lnTo>
                  <a:pt x="734701" y="0"/>
                </a:lnTo>
                <a:lnTo>
                  <a:pt x="734701" y="734701"/>
                </a:lnTo>
                <a:lnTo>
                  <a:pt x="0" y="7347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914256" y="2584527"/>
            <a:ext cx="2397691" cy="2397691"/>
          </a:xfrm>
          <a:custGeom>
            <a:avLst/>
            <a:gdLst/>
            <a:ahLst/>
            <a:cxnLst/>
            <a:rect l="l" t="t" r="r" b="b"/>
            <a:pathLst>
              <a:path w="2397691" h="2397691">
                <a:moveTo>
                  <a:pt x="0" y="0"/>
                </a:moveTo>
                <a:lnTo>
                  <a:pt x="2397691" y="0"/>
                </a:lnTo>
                <a:lnTo>
                  <a:pt x="2397691" y="2397690"/>
                </a:lnTo>
                <a:lnTo>
                  <a:pt x="0" y="239769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967792" y="2584527"/>
            <a:ext cx="2397443" cy="2397442"/>
          </a:xfrm>
          <a:custGeom>
            <a:avLst/>
            <a:gdLst/>
            <a:ahLst/>
            <a:cxnLst/>
            <a:rect l="l" t="t" r="r" b="b"/>
            <a:pathLst>
              <a:path w="2397443" h="2397442">
                <a:moveTo>
                  <a:pt x="0" y="0"/>
                </a:moveTo>
                <a:lnTo>
                  <a:pt x="2397442" y="0"/>
                </a:lnTo>
                <a:lnTo>
                  <a:pt x="2397442" y="2397442"/>
                </a:lnTo>
                <a:lnTo>
                  <a:pt x="0" y="2397442"/>
                </a:lnTo>
                <a:lnTo>
                  <a:pt x="0" y="0"/>
                </a:lnTo>
                <a:close/>
              </a:path>
            </a:pathLst>
          </a:custGeom>
          <a:blipFill>
            <a:blip r:embed="rId2">
              <a:alphaModFix amt="1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021079" y="2584527"/>
            <a:ext cx="2397442" cy="2397442"/>
          </a:xfrm>
          <a:custGeom>
            <a:avLst/>
            <a:gdLst/>
            <a:ahLst/>
            <a:cxnLst/>
            <a:rect l="l" t="t" r="r" b="b"/>
            <a:pathLst>
              <a:path w="2397442" h="2397442">
                <a:moveTo>
                  <a:pt x="0" y="0"/>
                </a:moveTo>
                <a:lnTo>
                  <a:pt x="2397443" y="0"/>
                </a:lnTo>
                <a:lnTo>
                  <a:pt x="2397443" y="2397442"/>
                </a:lnTo>
                <a:lnTo>
                  <a:pt x="0" y="2397442"/>
                </a:lnTo>
                <a:lnTo>
                  <a:pt x="0" y="0"/>
                </a:lnTo>
                <a:close/>
              </a:path>
            </a:pathLst>
          </a:custGeom>
          <a:blipFill>
            <a:blip r:embed="rId2">
              <a:alphaModFix amt="15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a:off x="14074367" y="2584527"/>
            <a:ext cx="2397442" cy="2397442"/>
          </a:xfrm>
          <a:custGeom>
            <a:avLst/>
            <a:gdLst/>
            <a:ahLst/>
            <a:cxnLst/>
            <a:rect l="l" t="t" r="r" b="b"/>
            <a:pathLst>
              <a:path w="2397442" h="2397442">
                <a:moveTo>
                  <a:pt x="0" y="0"/>
                </a:moveTo>
                <a:lnTo>
                  <a:pt x="2397443" y="0"/>
                </a:lnTo>
                <a:lnTo>
                  <a:pt x="2397443" y="2397442"/>
                </a:lnTo>
                <a:lnTo>
                  <a:pt x="0" y="2397442"/>
                </a:lnTo>
                <a:lnTo>
                  <a:pt x="0" y="0"/>
                </a:lnTo>
                <a:close/>
              </a:path>
            </a:pathLst>
          </a:custGeom>
          <a:blipFill>
            <a:blip r:embed="rId2">
              <a:alphaModFix amt="15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nvGrpSpPr>
          <p:cNvPr id="6" name="Group 6"/>
          <p:cNvGrpSpPr/>
          <p:nvPr/>
        </p:nvGrpSpPr>
        <p:grpSpPr>
          <a:xfrm rot="-10800000">
            <a:off x="13757247" y="4745113"/>
            <a:ext cx="3025803" cy="3854966"/>
            <a:chOff x="0" y="0"/>
            <a:chExt cx="753534" cy="960026"/>
          </a:xfrm>
        </p:grpSpPr>
        <p:sp>
          <p:nvSpPr>
            <p:cNvPr id="7" name="Freeform 7"/>
            <p:cNvSpPr/>
            <p:nvPr/>
          </p:nvSpPr>
          <p:spPr>
            <a:xfrm>
              <a:off x="0" y="0"/>
              <a:ext cx="753534" cy="956391"/>
            </a:xfrm>
            <a:custGeom>
              <a:avLst/>
              <a:gdLst/>
              <a:ahLst/>
              <a:cxnLst/>
              <a:rect l="l" t="t" r="r" b="b"/>
              <a:pathLst>
                <a:path w="753534" h="956391">
                  <a:moveTo>
                    <a:pt x="753534" y="35981"/>
                  </a:moveTo>
                  <a:lnTo>
                    <a:pt x="753534" y="809745"/>
                  </a:lnTo>
                  <a:cubicBezTo>
                    <a:pt x="753534" y="831114"/>
                    <a:pt x="739552" y="849967"/>
                    <a:pt x="719103" y="856171"/>
                  </a:cubicBezTo>
                  <a:lnTo>
                    <a:pt x="411198" y="949580"/>
                  </a:lnTo>
                  <a:cubicBezTo>
                    <a:pt x="388749" y="956391"/>
                    <a:pt x="364785" y="956391"/>
                    <a:pt x="342336" y="949580"/>
                  </a:cubicBezTo>
                  <a:lnTo>
                    <a:pt x="34431" y="856171"/>
                  </a:lnTo>
                  <a:cubicBezTo>
                    <a:pt x="13982" y="849967"/>
                    <a:pt x="0" y="831114"/>
                    <a:pt x="0" y="809745"/>
                  </a:cubicBezTo>
                  <a:lnTo>
                    <a:pt x="0" y="35981"/>
                  </a:lnTo>
                  <a:cubicBezTo>
                    <a:pt x="0" y="26438"/>
                    <a:pt x="3791" y="17286"/>
                    <a:pt x="10539" y="10539"/>
                  </a:cubicBezTo>
                  <a:cubicBezTo>
                    <a:pt x="17286" y="3791"/>
                    <a:pt x="26438" y="0"/>
                    <a:pt x="35981" y="0"/>
                  </a:cubicBezTo>
                  <a:lnTo>
                    <a:pt x="717553" y="0"/>
                  </a:lnTo>
                  <a:cubicBezTo>
                    <a:pt x="727096" y="0"/>
                    <a:pt x="736248" y="3791"/>
                    <a:pt x="742996" y="10539"/>
                  </a:cubicBezTo>
                  <a:cubicBezTo>
                    <a:pt x="749743" y="17286"/>
                    <a:pt x="753534" y="26438"/>
                    <a:pt x="753534" y="35981"/>
                  </a:cubicBezTo>
                  <a:close/>
                </a:path>
              </a:pathLst>
            </a:custGeom>
            <a:solidFill>
              <a:srgbClr val="000000">
                <a:alpha val="0"/>
              </a:srgbClr>
            </a:solidFill>
            <a:ln w="76200" cap="sq">
              <a:solidFill>
                <a:srgbClr val="C4C4C4"/>
              </a:solidFill>
              <a:prstDash val="solid"/>
              <a:miter/>
            </a:ln>
          </p:spPr>
          <p:txBody>
            <a:bodyPr/>
            <a:lstStyle/>
            <a:p>
              <a:endParaRPr lang="en-US"/>
            </a:p>
          </p:txBody>
        </p:sp>
        <p:sp>
          <p:nvSpPr>
            <p:cNvPr id="8" name="TextBox 8"/>
            <p:cNvSpPr txBox="1"/>
            <p:nvPr/>
          </p:nvSpPr>
          <p:spPr>
            <a:xfrm>
              <a:off x="0" y="-47625"/>
              <a:ext cx="753534" cy="893351"/>
            </a:xfrm>
            <a:prstGeom prst="rect">
              <a:avLst/>
            </a:prstGeom>
          </p:spPr>
          <p:txBody>
            <a:bodyPr lIns="50800" tIns="50800" rIns="50800" bIns="50800" rtlCol="0" anchor="ctr"/>
            <a:lstStyle/>
            <a:p>
              <a:pPr algn="ctr">
                <a:lnSpc>
                  <a:spcPts val="2399"/>
                </a:lnSpc>
              </a:pPr>
              <a:endParaRPr/>
            </a:p>
          </p:txBody>
        </p:sp>
      </p:grpSp>
      <p:grpSp>
        <p:nvGrpSpPr>
          <p:cNvPr id="9" name="Group 9"/>
          <p:cNvGrpSpPr/>
          <p:nvPr/>
        </p:nvGrpSpPr>
        <p:grpSpPr>
          <a:xfrm>
            <a:off x="14008668" y="5391180"/>
            <a:ext cx="2522961" cy="985825"/>
            <a:chOff x="0" y="0"/>
            <a:chExt cx="664484" cy="259641"/>
          </a:xfrm>
        </p:grpSpPr>
        <p:sp>
          <p:nvSpPr>
            <p:cNvPr id="10" name="Freeform 10"/>
            <p:cNvSpPr/>
            <p:nvPr/>
          </p:nvSpPr>
          <p:spPr>
            <a:xfrm>
              <a:off x="0" y="0"/>
              <a:ext cx="664484" cy="259641"/>
            </a:xfrm>
            <a:custGeom>
              <a:avLst/>
              <a:gdLst/>
              <a:ahLst/>
              <a:cxnLst/>
              <a:rect l="l" t="t" r="r" b="b"/>
              <a:pathLst>
                <a:path w="664484" h="259641">
                  <a:moveTo>
                    <a:pt x="55235" y="0"/>
                  </a:moveTo>
                  <a:lnTo>
                    <a:pt x="609249" y="0"/>
                  </a:lnTo>
                  <a:cubicBezTo>
                    <a:pt x="623898" y="0"/>
                    <a:pt x="637947" y="5819"/>
                    <a:pt x="648306" y="16178"/>
                  </a:cubicBezTo>
                  <a:cubicBezTo>
                    <a:pt x="658664" y="26536"/>
                    <a:pt x="664484" y="40585"/>
                    <a:pt x="664484" y="55235"/>
                  </a:cubicBezTo>
                  <a:lnTo>
                    <a:pt x="664484" y="204407"/>
                  </a:lnTo>
                  <a:cubicBezTo>
                    <a:pt x="664484" y="234912"/>
                    <a:pt x="639754" y="259641"/>
                    <a:pt x="609249" y="259641"/>
                  </a:cubicBezTo>
                  <a:lnTo>
                    <a:pt x="55235" y="259641"/>
                  </a:lnTo>
                  <a:cubicBezTo>
                    <a:pt x="40585" y="259641"/>
                    <a:pt x="26536" y="253822"/>
                    <a:pt x="16178" y="243463"/>
                  </a:cubicBezTo>
                  <a:cubicBezTo>
                    <a:pt x="5819" y="233105"/>
                    <a:pt x="0" y="219056"/>
                    <a:pt x="0" y="204407"/>
                  </a:cubicBezTo>
                  <a:lnTo>
                    <a:pt x="0" y="55235"/>
                  </a:lnTo>
                  <a:cubicBezTo>
                    <a:pt x="0" y="40585"/>
                    <a:pt x="5819" y="26536"/>
                    <a:pt x="16178" y="16178"/>
                  </a:cubicBezTo>
                  <a:cubicBezTo>
                    <a:pt x="26536" y="5819"/>
                    <a:pt x="40585" y="0"/>
                    <a:pt x="55235" y="0"/>
                  </a:cubicBezTo>
                  <a:close/>
                </a:path>
              </a:pathLst>
            </a:custGeom>
            <a:solidFill>
              <a:srgbClr val="000000"/>
            </a:solidFill>
          </p:spPr>
          <p:txBody>
            <a:bodyPr/>
            <a:lstStyle/>
            <a:p>
              <a:endParaRPr lang="en-US"/>
            </a:p>
          </p:txBody>
        </p:sp>
        <p:sp>
          <p:nvSpPr>
            <p:cNvPr id="11" name="TextBox 11"/>
            <p:cNvSpPr txBox="1"/>
            <p:nvPr/>
          </p:nvSpPr>
          <p:spPr>
            <a:xfrm>
              <a:off x="0" y="-47625"/>
              <a:ext cx="664484" cy="307266"/>
            </a:xfrm>
            <a:prstGeom prst="rect">
              <a:avLst/>
            </a:prstGeom>
          </p:spPr>
          <p:txBody>
            <a:bodyPr lIns="50800" tIns="50800" rIns="50800" bIns="50800" rtlCol="0" anchor="ctr"/>
            <a:lstStyle/>
            <a:p>
              <a:pPr algn="ctr">
                <a:lnSpc>
                  <a:spcPts val="2399"/>
                </a:lnSpc>
              </a:pPr>
              <a:endParaRPr/>
            </a:p>
          </p:txBody>
        </p:sp>
      </p:grpSp>
      <p:grpSp>
        <p:nvGrpSpPr>
          <p:cNvPr id="12" name="Group 12"/>
          <p:cNvGrpSpPr/>
          <p:nvPr/>
        </p:nvGrpSpPr>
        <p:grpSpPr>
          <a:xfrm>
            <a:off x="14531044" y="3045921"/>
            <a:ext cx="1484089" cy="14840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5" name="Group 15"/>
          <p:cNvGrpSpPr/>
          <p:nvPr/>
        </p:nvGrpSpPr>
        <p:grpSpPr>
          <a:xfrm rot="-10800000">
            <a:off x="5652549" y="4745113"/>
            <a:ext cx="3025803" cy="3854966"/>
            <a:chOff x="0" y="0"/>
            <a:chExt cx="753534" cy="960026"/>
          </a:xfrm>
        </p:grpSpPr>
        <p:sp>
          <p:nvSpPr>
            <p:cNvPr id="16" name="Freeform 16"/>
            <p:cNvSpPr/>
            <p:nvPr/>
          </p:nvSpPr>
          <p:spPr>
            <a:xfrm>
              <a:off x="0" y="0"/>
              <a:ext cx="753534" cy="956391"/>
            </a:xfrm>
            <a:custGeom>
              <a:avLst/>
              <a:gdLst/>
              <a:ahLst/>
              <a:cxnLst/>
              <a:rect l="l" t="t" r="r" b="b"/>
              <a:pathLst>
                <a:path w="753534" h="956391">
                  <a:moveTo>
                    <a:pt x="753534" y="35981"/>
                  </a:moveTo>
                  <a:lnTo>
                    <a:pt x="753534" y="809745"/>
                  </a:lnTo>
                  <a:cubicBezTo>
                    <a:pt x="753534" y="831114"/>
                    <a:pt x="739552" y="849967"/>
                    <a:pt x="719103" y="856171"/>
                  </a:cubicBezTo>
                  <a:lnTo>
                    <a:pt x="411198" y="949580"/>
                  </a:lnTo>
                  <a:cubicBezTo>
                    <a:pt x="388749" y="956391"/>
                    <a:pt x="364785" y="956391"/>
                    <a:pt x="342336" y="949580"/>
                  </a:cubicBezTo>
                  <a:lnTo>
                    <a:pt x="34431" y="856171"/>
                  </a:lnTo>
                  <a:cubicBezTo>
                    <a:pt x="13982" y="849967"/>
                    <a:pt x="0" y="831114"/>
                    <a:pt x="0" y="809745"/>
                  </a:cubicBezTo>
                  <a:lnTo>
                    <a:pt x="0" y="35981"/>
                  </a:lnTo>
                  <a:cubicBezTo>
                    <a:pt x="0" y="26438"/>
                    <a:pt x="3791" y="17286"/>
                    <a:pt x="10539" y="10539"/>
                  </a:cubicBezTo>
                  <a:cubicBezTo>
                    <a:pt x="17286" y="3791"/>
                    <a:pt x="26438" y="0"/>
                    <a:pt x="35981" y="0"/>
                  </a:cubicBezTo>
                  <a:lnTo>
                    <a:pt x="717553" y="0"/>
                  </a:lnTo>
                  <a:cubicBezTo>
                    <a:pt x="727096" y="0"/>
                    <a:pt x="736248" y="3791"/>
                    <a:pt x="742996" y="10539"/>
                  </a:cubicBezTo>
                  <a:cubicBezTo>
                    <a:pt x="749743" y="17286"/>
                    <a:pt x="753534" y="26438"/>
                    <a:pt x="753534" y="35981"/>
                  </a:cubicBezTo>
                  <a:close/>
                </a:path>
              </a:pathLst>
            </a:custGeom>
            <a:solidFill>
              <a:srgbClr val="000000">
                <a:alpha val="0"/>
              </a:srgbClr>
            </a:solidFill>
            <a:ln w="76200" cap="sq">
              <a:solidFill>
                <a:srgbClr val="C4C4C4"/>
              </a:solidFill>
              <a:prstDash val="solid"/>
              <a:miter/>
            </a:ln>
          </p:spPr>
          <p:txBody>
            <a:bodyPr/>
            <a:lstStyle/>
            <a:p>
              <a:endParaRPr lang="en-US"/>
            </a:p>
          </p:txBody>
        </p:sp>
        <p:sp>
          <p:nvSpPr>
            <p:cNvPr id="17" name="TextBox 17"/>
            <p:cNvSpPr txBox="1"/>
            <p:nvPr/>
          </p:nvSpPr>
          <p:spPr>
            <a:xfrm>
              <a:off x="0" y="-47625"/>
              <a:ext cx="753534" cy="893351"/>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5903970" y="5391180"/>
            <a:ext cx="2522961" cy="985825"/>
            <a:chOff x="0" y="0"/>
            <a:chExt cx="664484" cy="259641"/>
          </a:xfrm>
        </p:grpSpPr>
        <p:sp>
          <p:nvSpPr>
            <p:cNvPr id="19" name="Freeform 19"/>
            <p:cNvSpPr/>
            <p:nvPr/>
          </p:nvSpPr>
          <p:spPr>
            <a:xfrm>
              <a:off x="0" y="0"/>
              <a:ext cx="664484" cy="259641"/>
            </a:xfrm>
            <a:custGeom>
              <a:avLst/>
              <a:gdLst/>
              <a:ahLst/>
              <a:cxnLst/>
              <a:rect l="l" t="t" r="r" b="b"/>
              <a:pathLst>
                <a:path w="664484" h="259641">
                  <a:moveTo>
                    <a:pt x="55235" y="0"/>
                  </a:moveTo>
                  <a:lnTo>
                    <a:pt x="609249" y="0"/>
                  </a:lnTo>
                  <a:cubicBezTo>
                    <a:pt x="623898" y="0"/>
                    <a:pt x="637947" y="5819"/>
                    <a:pt x="648306" y="16178"/>
                  </a:cubicBezTo>
                  <a:cubicBezTo>
                    <a:pt x="658664" y="26536"/>
                    <a:pt x="664484" y="40585"/>
                    <a:pt x="664484" y="55235"/>
                  </a:cubicBezTo>
                  <a:lnTo>
                    <a:pt x="664484" y="204407"/>
                  </a:lnTo>
                  <a:cubicBezTo>
                    <a:pt x="664484" y="234912"/>
                    <a:pt x="639754" y="259641"/>
                    <a:pt x="609249" y="259641"/>
                  </a:cubicBezTo>
                  <a:lnTo>
                    <a:pt x="55235" y="259641"/>
                  </a:lnTo>
                  <a:cubicBezTo>
                    <a:pt x="40585" y="259641"/>
                    <a:pt x="26536" y="253822"/>
                    <a:pt x="16178" y="243463"/>
                  </a:cubicBezTo>
                  <a:cubicBezTo>
                    <a:pt x="5819" y="233105"/>
                    <a:pt x="0" y="219056"/>
                    <a:pt x="0" y="204407"/>
                  </a:cubicBezTo>
                  <a:lnTo>
                    <a:pt x="0" y="55235"/>
                  </a:lnTo>
                  <a:cubicBezTo>
                    <a:pt x="0" y="40585"/>
                    <a:pt x="5819" y="26536"/>
                    <a:pt x="16178" y="16178"/>
                  </a:cubicBezTo>
                  <a:cubicBezTo>
                    <a:pt x="26536" y="5819"/>
                    <a:pt x="40585" y="0"/>
                    <a:pt x="55235" y="0"/>
                  </a:cubicBezTo>
                  <a:close/>
                </a:path>
              </a:pathLst>
            </a:custGeom>
            <a:solidFill>
              <a:srgbClr val="000000"/>
            </a:solidFill>
          </p:spPr>
          <p:txBody>
            <a:bodyPr/>
            <a:lstStyle/>
            <a:p>
              <a:endParaRPr lang="en-US"/>
            </a:p>
          </p:txBody>
        </p:sp>
        <p:sp>
          <p:nvSpPr>
            <p:cNvPr id="20" name="TextBox 20"/>
            <p:cNvSpPr txBox="1"/>
            <p:nvPr/>
          </p:nvSpPr>
          <p:spPr>
            <a:xfrm>
              <a:off x="0" y="-47625"/>
              <a:ext cx="664484" cy="307266"/>
            </a:xfrm>
            <a:prstGeom prst="rect">
              <a:avLst/>
            </a:prstGeom>
          </p:spPr>
          <p:txBody>
            <a:bodyPr lIns="50800" tIns="50800" rIns="50800" bIns="50800" rtlCol="0" anchor="ctr"/>
            <a:lstStyle/>
            <a:p>
              <a:pPr algn="ctr">
                <a:lnSpc>
                  <a:spcPts val="2399"/>
                </a:lnSpc>
              </a:pPr>
              <a:endParaRPr/>
            </a:p>
          </p:txBody>
        </p:sp>
      </p:grpSp>
      <p:grpSp>
        <p:nvGrpSpPr>
          <p:cNvPr id="21" name="Group 21"/>
          <p:cNvGrpSpPr/>
          <p:nvPr/>
        </p:nvGrpSpPr>
        <p:grpSpPr>
          <a:xfrm>
            <a:off x="6424469" y="3045921"/>
            <a:ext cx="1484089" cy="1605467"/>
            <a:chOff x="0" y="0"/>
            <a:chExt cx="812800" cy="879276"/>
          </a:xfrm>
        </p:grpSpPr>
        <p:sp>
          <p:nvSpPr>
            <p:cNvPr id="22" name="Freeform 22"/>
            <p:cNvSpPr/>
            <p:nvPr/>
          </p:nvSpPr>
          <p:spPr>
            <a:xfrm>
              <a:off x="0" y="0"/>
              <a:ext cx="812800" cy="879276"/>
            </a:xfrm>
            <a:custGeom>
              <a:avLst/>
              <a:gdLst/>
              <a:ahLst/>
              <a:cxnLst/>
              <a:rect l="l" t="t" r="r" b="b"/>
              <a:pathLst>
                <a:path w="812800" h="879276">
                  <a:moveTo>
                    <a:pt x="406400" y="0"/>
                  </a:moveTo>
                  <a:cubicBezTo>
                    <a:pt x="181951" y="0"/>
                    <a:pt x="0" y="196833"/>
                    <a:pt x="0" y="439638"/>
                  </a:cubicBezTo>
                  <a:cubicBezTo>
                    <a:pt x="0" y="682443"/>
                    <a:pt x="181951" y="879276"/>
                    <a:pt x="406400" y="879276"/>
                  </a:cubicBezTo>
                  <a:cubicBezTo>
                    <a:pt x="630849" y="879276"/>
                    <a:pt x="812800" y="682443"/>
                    <a:pt x="812800" y="439638"/>
                  </a:cubicBezTo>
                  <a:cubicBezTo>
                    <a:pt x="812800" y="196833"/>
                    <a:pt x="630849" y="0"/>
                    <a:pt x="406400" y="0"/>
                  </a:cubicBezTo>
                  <a:close/>
                </a:path>
              </a:pathLst>
            </a:custGeom>
            <a:solidFill>
              <a:srgbClr val="EDAD08"/>
            </a:solidFill>
          </p:spPr>
          <p:txBody>
            <a:bodyPr/>
            <a:lstStyle/>
            <a:p>
              <a:endParaRPr lang="en-US"/>
            </a:p>
          </p:txBody>
        </p:sp>
        <p:sp>
          <p:nvSpPr>
            <p:cNvPr id="23" name="TextBox 23"/>
            <p:cNvSpPr txBox="1"/>
            <p:nvPr/>
          </p:nvSpPr>
          <p:spPr>
            <a:xfrm>
              <a:off x="76200" y="34807"/>
              <a:ext cx="660400" cy="762037"/>
            </a:xfrm>
            <a:prstGeom prst="rect">
              <a:avLst/>
            </a:prstGeom>
          </p:spPr>
          <p:txBody>
            <a:bodyPr lIns="50800" tIns="50800" rIns="50800" bIns="50800" rtlCol="0" anchor="ctr"/>
            <a:lstStyle/>
            <a:p>
              <a:pPr algn="ctr">
                <a:lnSpc>
                  <a:spcPts val="2399"/>
                </a:lnSpc>
              </a:pPr>
              <a:endParaRPr/>
            </a:p>
            <a:p>
              <a:pPr algn="ctr">
                <a:lnSpc>
                  <a:spcPts val="2399"/>
                </a:lnSpc>
              </a:pPr>
              <a:r>
                <a:rPr lang="en-US" sz="1599" spc="83">
                  <a:solidFill>
                    <a:srgbClr val="2D3740"/>
                  </a:solidFill>
                  <a:latin typeface="More Sugar"/>
                  <a:ea typeface="More Sugar"/>
                  <a:cs typeface="More Sugar"/>
                  <a:sym typeface="More Sugar"/>
                </a:rPr>
                <a:t>Phase </a:t>
              </a:r>
            </a:p>
            <a:p>
              <a:pPr algn="ctr">
                <a:lnSpc>
                  <a:spcPts val="2399"/>
                </a:lnSpc>
              </a:pPr>
              <a:r>
                <a:rPr lang="en-US" sz="1599" spc="83">
                  <a:solidFill>
                    <a:srgbClr val="2D3740"/>
                  </a:solidFill>
                  <a:latin typeface="More Sugar"/>
                  <a:ea typeface="More Sugar"/>
                  <a:cs typeface="More Sugar"/>
                  <a:sym typeface="More Sugar"/>
                </a:rPr>
                <a:t>2</a:t>
              </a:r>
            </a:p>
            <a:p>
              <a:pPr algn="ctr">
                <a:lnSpc>
                  <a:spcPts val="2399"/>
                </a:lnSpc>
              </a:pPr>
              <a:endParaRPr lang="en-US" sz="1599" spc="83">
                <a:solidFill>
                  <a:srgbClr val="2D3740"/>
                </a:solidFill>
                <a:latin typeface="More Sugar"/>
                <a:ea typeface="More Sugar"/>
                <a:cs typeface="More Sugar"/>
                <a:sym typeface="More Sugar"/>
              </a:endParaRPr>
            </a:p>
          </p:txBody>
        </p:sp>
      </p:grpSp>
      <p:grpSp>
        <p:nvGrpSpPr>
          <p:cNvPr id="24" name="Group 24"/>
          <p:cNvGrpSpPr/>
          <p:nvPr/>
        </p:nvGrpSpPr>
        <p:grpSpPr>
          <a:xfrm rot="-10800000">
            <a:off x="1562100" y="4756677"/>
            <a:ext cx="3025803" cy="3854966"/>
            <a:chOff x="0" y="0"/>
            <a:chExt cx="753534" cy="960026"/>
          </a:xfrm>
        </p:grpSpPr>
        <p:sp>
          <p:nvSpPr>
            <p:cNvPr id="25" name="Freeform 25"/>
            <p:cNvSpPr/>
            <p:nvPr/>
          </p:nvSpPr>
          <p:spPr>
            <a:xfrm>
              <a:off x="0" y="0"/>
              <a:ext cx="753534" cy="956391"/>
            </a:xfrm>
            <a:custGeom>
              <a:avLst/>
              <a:gdLst/>
              <a:ahLst/>
              <a:cxnLst/>
              <a:rect l="l" t="t" r="r" b="b"/>
              <a:pathLst>
                <a:path w="753534" h="956391">
                  <a:moveTo>
                    <a:pt x="753534" y="35981"/>
                  </a:moveTo>
                  <a:lnTo>
                    <a:pt x="753534" y="809745"/>
                  </a:lnTo>
                  <a:cubicBezTo>
                    <a:pt x="753534" y="831114"/>
                    <a:pt x="739552" y="849967"/>
                    <a:pt x="719103" y="856171"/>
                  </a:cubicBezTo>
                  <a:lnTo>
                    <a:pt x="411198" y="949580"/>
                  </a:lnTo>
                  <a:cubicBezTo>
                    <a:pt x="388749" y="956391"/>
                    <a:pt x="364785" y="956391"/>
                    <a:pt x="342336" y="949580"/>
                  </a:cubicBezTo>
                  <a:lnTo>
                    <a:pt x="34431" y="856171"/>
                  </a:lnTo>
                  <a:cubicBezTo>
                    <a:pt x="13982" y="849967"/>
                    <a:pt x="0" y="831114"/>
                    <a:pt x="0" y="809745"/>
                  </a:cubicBezTo>
                  <a:lnTo>
                    <a:pt x="0" y="35981"/>
                  </a:lnTo>
                  <a:cubicBezTo>
                    <a:pt x="0" y="26438"/>
                    <a:pt x="3791" y="17286"/>
                    <a:pt x="10539" y="10539"/>
                  </a:cubicBezTo>
                  <a:cubicBezTo>
                    <a:pt x="17286" y="3791"/>
                    <a:pt x="26438" y="0"/>
                    <a:pt x="35981" y="0"/>
                  </a:cubicBezTo>
                  <a:lnTo>
                    <a:pt x="717553" y="0"/>
                  </a:lnTo>
                  <a:cubicBezTo>
                    <a:pt x="727096" y="0"/>
                    <a:pt x="736248" y="3791"/>
                    <a:pt x="742996" y="10539"/>
                  </a:cubicBezTo>
                  <a:cubicBezTo>
                    <a:pt x="749743" y="17286"/>
                    <a:pt x="753534" y="26438"/>
                    <a:pt x="753534" y="35981"/>
                  </a:cubicBezTo>
                  <a:close/>
                </a:path>
              </a:pathLst>
            </a:custGeom>
            <a:solidFill>
              <a:srgbClr val="000000">
                <a:alpha val="0"/>
              </a:srgbClr>
            </a:solidFill>
            <a:ln w="76200" cap="sq">
              <a:solidFill>
                <a:srgbClr val="C4C4C4"/>
              </a:solidFill>
              <a:prstDash val="solid"/>
              <a:miter/>
            </a:ln>
          </p:spPr>
          <p:txBody>
            <a:bodyPr/>
            <a:lstStyle/>
            <a:p>
              <a:endParaRPr lang="en-US"/>
            </a:p>
          </p:txBody>
        </p:sp>
        <p:sp>
          <p:nvSpPr>
            <p:cNvPr id="26" name="TextBox 26"/>
            <p:cNvSpPr txBox="1"/>
            <p:nvPr/>
          </p:nvSpPr>
          <p:spPr>
            <a:xfrm>
              <a:off x="0" y="-47625"/>
              <a:ext cx="753534" cy="893351"/>
            </a:xfrm>
            <a:prstGeom prst="rect">
              <a:avLst/>
            </a:prstGeom>
          </p:spPr>
          <p:txBody>
            <a:bodyPr lIns="50800" tIns="50800" rIns="50800" bIns="50800" rtlCol="0" anchor="ctr"/>
            <a:lstStyle/>
            <a:p>
              <a:pPr algn="ctr">
                <a:lnSpc>
                  <a:spcPts val="2399"/>
                </a:lnSpc>
              </a:pPr>
              <a:endParaRPr/>
            </a:p>
          </p:txBody>
        </p:sp>
      </p:grpSp>
      <p:grpSp>
        <p:nvGrpSpPr>
          <p:cNvPr id="27" name="Group 27"/>
          <p:cNvGrpSpPr/>
          <p:nvPr/>
        </p:nvGrpSpPr>
        <p:grpSpPr>
          <a:xfrm>
            <a:off x="1851621" y="5391180"/>
            <a:ext cx="2522961" cy="985825"/>
            <a:chOff x="0" y="0"/>
            <a:chExt cx="664484" cy="259641"/>
          </a:xfrm>
        </p:grpSpPr>
        <p:sp>
          <p:nvSpPr>
            <p:cNvPr id="28" name="Freeform 28"/>
            <p:cNvSpPr/>
            <p:nvPr/>
          </p:nvSpPr>
          <p:spPr>
            <a:xfrm>
              <a:off x="0" y="0"/>
              <a:ext cx="664484" cy="259641"/>
            </a:xfrm>
            <a:custGeom>
              <a:avLst/>
              <a:gdLst/>
              <a:ahLst/>
              <a:cxnLst/>
              <a:rect l="l" t="t" r="r" b="b"/>
              <a:pathLst>
                <a:path w="664484" h="259641">
                  <a:moveTo>
                    <a:pt x="55235" y="0"/>
                  </a:moveTo>
                  <a:lnTo>
                    <a:pt x="609249" y="0"/>
                  </a:lnTo>
                  <a:cubicBezTo>
                    <a:pt x="623898" y="0"/>
                    <a:pt x="637947" y="5819"/>
                    <a:pt x="648306" y="16178"/>
                  </a:cubicBezTo>
                  <a:cubicBezTo>
                    <a:pt x="658664" y="26536"/>
                    <a:pt x="664484" y="40585"/>
                    <a:pt x="664484" y="55235"/>
                  </a:cubicBezTo>
                  <a:lnTo>
                    <a:pt x="664484" y="204407"/>
                  </a:lnTo>
                  <a:cubicBezTo>
                    <a:pt x="664484" y="234912"/>
                    <a:pt x="639754" y="259641"/>
                    <a:pt x="609249" y="259641"/>
                  </a:cubicBezTo>
                  <a:lnTo>
                    <a:pt x="55235" y="259641"/>
                  </a:lnTo>
                  <a:cubicBezTo>
                    <a:pt x="40585" y="259641"/>
                    <a:pt x="26536" y="253822"/>
                    <a:pt x="16178" y="243463"/>
                  </a:cubicBezTo>
                  <a:cubicBezTo>
                    <a:pt x="5819" y="233105"/>
                    <a:pt x="0" y="219056"/>
                    <a:pt x="0" y="204407"/>
                  </a:cubicBezTo>
                  <a:lnTo>
                    <a:pt x="0" y="55235"/>
                  </a:lnTo>
                  <a:cubicBezTo>
                    <a:pt x="0" y="40585"/>
                    <a:pt x="5819" y="26536"/>
                    <a:pt x="16178" y="16178"/>
                  </a:cubicBezTo>
                  <a:cubicBezTo>
                    <a:pt x="26536" y="5819"/>
                    <a:pt x="40585" y="0"/>
                    <a:pt x="55235" y="0"/>
                  </a:cubicBezTo>
                  <a:close/>
                </a:path>
              </a:pathLst>
            </a:custGeom>
            <a:solidFill>
              <a:srgbClr val="000000"/>
            </a:solidFill>
          </p:spPr>
          <p:txBody>
            <a:bodyPr/>
            <a:lstStyle/>
            <a:p>
              <a:endParaRPr lang="en-US"/>
            </a:p>
          </p:txBody>
        </p:sp>
        <p:sp>
          <p:nvSpPr>
            <p:cNvPr id="29" name="TextBox 29"/>
            <p:cNvSpPr txBox="1"/>
            <p:nvPr/>
          </p:nvSpPr>
          <p:spPr>
            <a:xfrm>
              <a:off x="0" y="-47625"/>
              <a:ext cx="664484" cy="307266"/>
            </a:xfrm>
            <a:prstGeom prst="rect">
              <a:avLst/>
            </a:prstGeom>
          </p:spPr>
          <p:txBody>
            <a:bodyPr lIns="50800" tIns="50800" rIns="50800" bIns="50800" rtlCol="0" anchor="ctr"/>
            <a:lstStyle/>
            <a:p>
              <a:pPr algn="ctr">
                <a:lnSpc>
                  <a:spcPts val="2399"/>
                </a:lnSpc>
              </a:pPr>
              <a:endParaRPr/>
            </a:p>
          </p:txBody>
        </p:sp>
      </p:grpSp>
      <p:grpSp>
        <p:nvGrpSpPr>
          <p:cNvPr id="30" name="Group 30"/>
          <p:cNvGrpSpPr/>
          <p:nvPr/>
        </p:nvGrpSpPr>
        <p:grpSpPr>
          <a:xfrm>
            <a:off x="2371057" y="3045921"/>
            <a:ext cx="1484089" cy="148408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33" name="Group 33"/>
          <p:cNvGrpSpPr/>
          <p:nvPr/>
        </p:nvGrpSpPr>
        <p:grpSpPr>
          <a:xfrm rot="-10800000">
            <a:off x="9704898" y="4745113"/>
            <a:ext cx="3025803" cy="3854966"/>
            <a:chOff x="0" y="0"/>
            <a:chExt cx="753534" cy="960026"/>
          </a:xfrm>
        </p:grpSpPr>
        <p:sp>
          <p:nvSpPr>
            <p:cNvPr id="34" name="Freeform 34"/>
            <p:cNvSpPr/>
            <p:nvPr/>
          </p:nvSpPr>
          <p:spPr>
            <a:xfrm>
              <a:off x="0" y="0"/>
              <a:ext cx="753534" cy="956391"/>
            </a:xfrm>
            <a:custGeom>
              <a:avLst/>
              <a:gdLst/>
              <a:ahLst/>
              <a:cxnLst/>
              <a:rect l="l" t="t" r="r" b="b"/>
              <a:pathLst>
                <a:path w="753534" h="956391">
                  <a:moveTo>
                    <a:pt x="753534" y="35981"/>
                  </a:moveTo>
                  <a:lnTo>
                    <a:pt x="753534" y="809745"/>
                  </a:lnTo>
                  <a:cubicBezTo>
                    <a:pt x="753534" y="831114"/>
                    <a:pt x="739552" y="849967"/>
                    <a:pt x="719103" y="856171"/>
                  </a:cubicBezTo>
                  <a:lnTo>
                    <a:pt x="411198" y="949580"/>
                  </a:lnTo>
                  <a:cubicBezTo>
                    <a:pt x="388749" y="956391"/>
                    <a:pt x="364785" y="956391"/>
                    <a:pt x="342336" y="949580"/>
                  </a:cubicBezTo>
                  <a:lnTo>
                    <a:pt x="34431" y="856171"/>
                  </a:lnTo>
                  <a:cubicBezTo>
                    <a:pt x="13982" y="849967"/>
                    <a:pt x="0" y="831114"/>
                    <a:pt x="0" y="809745"/>
                  </a:cubicBezTo>
                  <a:lnTo>
                    <a:pt x="0" y="35981"/>
                  </a:lnTo>
                  <a:cubicBezTo>
                    <a:pt x="0" y="26438"/>
                    <a:pt x="3791" y="17286"/>
                    <a:pt x="10539" y="10539"/>
                  </a:cubicBezTo>
                  <a:cubicBezTo>
                    <a:pt x="17286" y="3791"/>
                    <a:pt x="26438" y="0"/>
                    <a:pt x="35981" y="0"/>
                  </a:cubicBezTo>
                  <a:lnTo>
                    <a:pt x="717553" y="0"/>
                  </a:lnTo>
                  <a:cubicBezTo>
                    <a:pt x="727096" y="0"/>
                    <a:pt x="736248" y="3791"/>
                    <a:pt x="742996" y="10539"/>
                  </a:cubicBezTo>
                  <a:cubicBezTo>
                    <a:pt x="749743" y="17286"/>
                    <a:pt x="753534" y="26438"/>
                    <a:pt x="753534" y="35981"/>
                  </a:cubicBezTo>
                  <a:close/>
                </a:path>
              </a:pathLst>
            </a:custGeom>
            <a:solidFill>
              <a:srgbClr val="000000">
                <a:alpha val="0"/>
              </a:srgbClr>
            </a:solidFill>
            <a:ln w="76200" cap="sq">
              <a:solidFill>
                <a:srgbClr val="C4C4C4"/>
              </a:solidFill>
              <a:prstDash val="solid"/>
              <a:miter/>
            </a:ln>
          </p:spPr>
          <p:txBody>
            <a:bodyPr/>
            <a:lstStyle/>
            <a:p>
              <a:endParaRPr lang="en-US"/>
            </a:p>
          </p:txBody>
        </p:sp>
        <p:sp>
          <p:nvSpPr>
            <p:cNvPr id="35" name="TextBox 35"/>
            <p:cNvSpPr txBox="1"/>
            <p:nvPr/>
          </p:nvSpPr>
          <p:spPr>
            <a:xfrm>
              <a:off x="0" y="-47625"/>
              <a:ext cx="753534" cy="893351"/>
            </a:xfrm>
            <a:prstGeom prst="rect">
              <a:avLst/>
            </a:prstGeom>
          </p:spPr>
          <p:txBody>
            <a:bodyPr lIns="50800" tIns="50800" rIns="50800" bIns="50800" rtlCol="0" anchor="ctr"/>
            <a:lstStyle/>
            <a:p>
              <a:pPr algn="ctr">
                <a:lnSpc>
                  <a:spcPts val="2399"/>
                </a:lnSpc>
              </a:pPr>
              <a:endParaRPr/>
            </a:p>
          </p:txBody>
        </p:sp>
      </p:grpSp>
      <p:grpSp>
        <p:nvGrpSpPr>
          <p:cNvPr id="36" name="Group 36"/>
          <p:cNvGrpSpPr/>
          <p:nvPr/>
        </p:nvGrpSpPr>
        <p:grpSpPr>
          <a:xfrm>
            <a:off x="9956319" y="5391180"/>
            <a:ext cx="2522961" cy="985825"/>
            <a:chOff x="0" y="0"/>
            <a:chExt cx="664484" cy="259641"/>
          </a:xfrm>
        </p:grpSpPr>
        <p:sp>
          <p:nvSpPr>
            <p:cNvPr id="37" name="Freeform 37"/>
            <p:cNvSpPr/>
            <p:nvPr/>
          </p:nvSpPr>
          <p:spPr>
            <a:xfrm>
              <a:off x="0" y="0"/>
              <a:ext cx="664484" cy="259641"/>
            </a:xfrm>
            <a:custGeom>
              <a:avLst/>
              <a:gdLst/>
              <a:ahLst/>
              <a:cxnLst/>
              <a:rect l="l" t="t" r="r" b="b"/>
              <a:pathLst>
                <a:path w="664484" h="259641">
                  <a:moveTo>
                    <a:pt x="55235" y="0"/>
                  </a:moveTo>
                  <a:lnTo>
                    <a:pt x="609249" y="0"/>
                  </a:lnTo>
                  <a:cubicBezTo>
                    <a:pt x="623898" y="0"/>
                    <a:pt x="637947" y="5819"/>
                    <a:pt x="648306" y="16178"/>
                  </a:cubicBezTo>
                  <a:cubicBezTo>
                    <a:pt x="658664" y="26536"/>
                    <a:pt x="664484" y="40585"/>
                    <a:pt x="664484" y="55235"/>
                  </a:cubicBezTo>
                  <a:lnTo>
                    <a:pt x="664484" y="204407"/>
                  </a:lnTo>
                  <a:cubicBezTo>
                    <a:pt x="664484" y="234912"/>
                    <a:pt x="639754" y="259641"/>
                    <a:pt x="609249" y="259641"/>
                  </a:cubicBezTo>
                  <a:lnTo>
                    <a:pt x="55235" y="259641"/>
                  </a:lnTo>
                  <a:cubicBezTo>
                    <a:pt x="40585" y="259641"/>
                    <a:pt x="26536" y="253822"/>
                    <a:pt x="16178" y="243463"/>
                  </a:cubicBezTo>
                  <a:cubicBezTo>
                    <a:pt x="5819" y="233105"/>
                    <a:pt x="0" y="219056"/>
                    <a:pt x="0" y="204407"/>
                  </a:cubicBezTo>
                  <a:lnTo>
                    <a:pt x="0" y="55235"/>
                  </a:lnTo>
                  <a:cubicBezTo>
                    <a:pt x="0" y="40585"/>
                    <a:pt x="5819" y="26536"/>
                    <a:pt x="16178" y="16178"/>
                  </a:cubicBezTo>
                  <a:cubicBezTo>
                    <a:pt x="26536" y="5819"/>
                    <a:pt x="40585" y="0"/>
                    <a:pt x="55235" y="0"/>
                  </a:cubicBezTo>
                  <a:close/>
                </a:path>
              </a:pathLst>
            </a:custGeom>
            <a:solidFill>
              <a:srgbClr val="000000"/>
            </a:solidFill>
          </p:spPr>
          <p:txBody>
            <a:bodyPr/>
            <a:lstStyle/>
            <a:p>
              <a:endParaRPr lang="en-US"/>
            </a:p>
          </p:txBody>
        </p:sp>
        <p:sp>
          <p:nvSpPr>
            <p:cNvPr id="38" name="TextBox 38"/>
            <p:cNvSpPr txBox="1"/>
            <p:nvPr/>
          </p:nvSpPr>
          <p:spPr>
            <a:xfrm>
              <a:off x="0" y="-47625"/>
              <a:ext cx="664484" cy="307266"/>
            </a:xfrm>
            <a:prstGeom prst="rect">
              <a:avLst/>
            </a:prstGeom>
          </p:spPr>
          <p:txBody>
            <a:bodyPr lIns="50800" tIns="50800" rIns="50800" bIns="50800" rtlCol="0" anchor="ctr"/>
            <a:lstStyle/>
            <a:p>
              <a:pPr algn="ctr">
                <a:lnSpc>
                  <a:spcPts val="2399"/>
                </a:lnSpc>
              </a:pPr>
              <a:endParaRPr/>
            </a:p>
          </p:txBody>
        </p:sp>
      </p:grpSp>
      <p:grpSp>
        <p:nvGrpSpPr>
          <p:cNvPr id="39" name="Group 39"/>
          <p:cNvGrpSpPr/>
          <p:nvPr/>
        </p:nvGrpSpPr>
        <p:grpSpPr>
          <a:xfrm>
            <a:off x="10477715" y="3045921"/>
            <a:ext cx="1484089" cy="148408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p:spPr>
          <p:txBody>
            <a:bodyPr/>
            <a:lstStyle/>
            <a:p>
              <a:endParaRPr lang="en-US"/>
            </a:p>
          </p:txBody>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42" name="AutoShape 42"/>
          <p:cNvSpPr/>
          <p:nvPr/>
        </p:nvSpPr>
        <p:spPr>
          <a:xfrm>
            <a:off x="1028700" y="9270050"/>
            <a:ext cx="16230600" cy="0"/>
          </a:xfrm>
          <a:prstGeom prst="line">
            <a:avLst/>
          </a:prstGeom>
          <a:ln w="9525" cap="flat">
            <a:solidFill>
              <a:srgbClr val="C4C4C4"/>
            </a:solidFill>
            <a:prstDash val="solid"/>
            <a:headEnd type="none" w="sm" len="sm"/>
            <a:tailEnd type="none" w="sm" len="sm"/>
          </a:ln>
        </p:spPr>
        <p:txBody>
          <a:bodyPr/>
          <a:lstStyle/>
          <a:p>
            <a:endParaRPr lang="en-US"/>
          </a:p>
        </p:txBody>
      </p:sp>
      <p:sp>
        <p:nvSpPr>
          <p:cNvPr id="43" name="Freeform 43"/>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7">
              <a:extLst>
                <a:ext uri="{96DAC541-7B7A-43D3-8B79-37D633B846F1}">
                  <asvg:svgBlip xmlns:asvg="http://schemas.microsoft.com/office/drawing/2016/SVG/main" r:embed="rId8"/>
                </a:ext>
              </a:extLst>
            </a:blip>
            <a:stretch>
              <a:fillRect r="-466233" b="-1383945"/>
            </a:stretch>
          </a:blipFill>
        </p:spPr>
        <p:txBody>
          <a:bodyPr/>
          <a:lstStyle/>
          <a:p>
            <a:endParaRPr lang="en-US"/>
          </a:p>
        </p:txBody>
      </p:sp>
      <p:sp>
        <p:nvSpPr>
          <p:cNvPr id="44" name="TextBox 44"/>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45" name="Freeform 45"/>
          <p:cNvSpPr/>
          <p:nvPr/>
        </p:nvSpPr>
        <p:spPr>
          <a:xfrm>
            <a:off x="2558267" y="625569"/>
            <a:ext cx="1033469" cy="1226669"/>
          </a:xfrm>
          <a:custGeom>
            <a:avLst/>
            <a:gdLst/>
            <a:ahLst/>
            <a:cxnLst/>
            <a:rect l="l" t="t" r="r" b="b"/>
            <a:pathLst>
              <a:path w="1033469" h="1226669">
                <a:moveTo>
                  <a:pt x="0" y="0"/>
                </a:moveTo>
                <a:lnTo>
                  <a:pt x="1033469" y="0"/>
                </a:lnTo>
                <a:lnTo>
                  <a:pt x="1033469" y="1226669"/>
                </a:lnTo>
                <a:lnTo>
                  <a:pt x="0" y="122666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46" name="Freeform 46"/>
          <p:cNvSpPr/>
          <p:nvPr/>
        </p:nvSpPr>
        <p:spPr>
          <a:xfrm>
            <a:off x="14756354" y="625569"/>
            <a:ext cx="1033469" cy="1226669"/>
          </a:xfrm>
          <a:custGeom>
            <a:avLst/>
            <a:gdLst/>
            <a:ahLst/>
            <a:cxnLst/>
            <a:rect l="l" t="t" r="r" b="b"/>
            <a:pathLst>
              <a:path w="1033469" h="1226669">
                <a:moveTo>
                  <a:pt x="0" y="0"/>
                </a:moveTo>
                <a:lnTo>
                  <a:pt x="1033469" y="0"/>
                </a:lnTo>
                <a:lnTo>
                  <a:pt x="1033469" y="1226669"/>
                </a:lnTo>
                <a:lnTo>
                  <a:pt x="0" y="122666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47" name="Freeform 47"/>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8" name="Freeform 48"/>
          <p:cNvSpPr/>
          <p:nvPr/>
        </p:nvSpPr>
        <p:spPr>
          <a:xfrm>
            <a:off x="17821275" y="8560923"/>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49" name="Freeform 49"/>
          <p:cNvSpPr/>
          <p:nvPr/>
        </p:nvSpPr>
        <p:spPr>
          <a:xfrm flipV="1">
            <a:off x="-1277513" y="-2472717"/>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50" name="Freeform 50"/>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51" name="Freeform 51"/>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52" name="Freeform 52"/>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53" name="Freeform 53"/>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4" name="Freeform 54"/>
          <p:cNvSpPr/>
          <p:nvPr/>
        </p:nvSpPr>
        <p:spPr>
          <a:xfrm>
            <a:off x="4993420" y="3339850"/>
            <a:ext cx="773135" cy="494807"/>
          </a:xfrm>
          <a:custGeom>
            <a:avLst/>
            <a:gdLst/>
            <a:ahLst/>
            <a:cxnLst/>
            <a:rect l="l" t="t" r="r" b="b"/>
            <a:pathLst>
              <a:path w="773135" h="494807">
                <a:moveTo>
                  <a:pt x="0" y="0"/>
                </a:moveTo>
                <a:lnTo>
                  <a:pt x="773136" y="0"/>
                </a:lnTo>
                <a:lnTo>
                  <a:pt x="773136" y="494807"/>
                </a:lnTo>
                <a:lnTo>
                  <a:pt x="0" y="49480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5" name="TextBox 55"/>
          <p:cNvSpPr txBox="1"/>
          <p:nvPr/>
        </p:nvSpPr>
        <p:spPr>
          <a:xfrm>
            <a:off x="1851621" y="1804613"/>
            <a:ext cx="11841274" cy="1054100"/>
          </a:xfrm>
          <a:prstGeom prst="rect">
            <a:avLst/>
          </a:prstGeom>
        </p:spPr>
        <p:txBody>
          <a:bodyPr lIns="0" tIns="0" rIns="0" bIns="0" rtlCol="0" anchor="t">
            <a:spAutoFit/>
          </a:bodyPr>
          <a:lstStyle/>
          <a:p>
            <a:pPr algn="l">
              <a:lnSpc>
                <a:spcPts val="2800"/>
              </a:lnSpc>
            </a:pPr>
            <a:r>
              <a:rPr lang="en-US" sz="2000" b="1" spc="84">
                <a:solidFill>
                  <a:srgbClr val="2D3740"/>
                </a:solidFill>
                <a:latin typeface="Open Sans Bold"/>
                <a:ea typeface="Open Sans Bold"/>
                <a:cs typeface="Open Sans Bold"/>
                <a:sym typeface="Open Sans Bold"/>
              </a:rPr>
              <a:t>Given the complexity of the features, an agile, iterative approach is recommended. This will allow the team to deliver value incrementally,gather feedback and improve continuously.</a:t>
            </a:r>
          </a:p>
        </p:txBody>
      </p:sp>
      <p:sp>
        <p:nvSpPr>
          <p:cNvPr id="56" name="TextBox 56"/>
          <p:cNvSpPr txBox="1"/>
          <p:nvPr/>
        </p:nvSpPr>
        <p:spPr>
          <a:xfrm>
            <a:off x="13972186" y="5471991"/>
            <a:ext cx="2559443" cy="880745"/>
          </a:xfrm>
          <a:prstGeom prst="rect">
            <a:avLst/>
          </a:prstGeom>
        </p:spPr>
        <p:txBody>
          <a:bodyPr lIns="0" tIns="0" rIns="0" bIns="0" rtlCol="0" anchor="t">
            <a:spAutoFit/>
          </a:bodyPr>
          <a:lstStyle/>
          <a:p>
            <a:pPr algn="ctr">
              <a:lnSpc>
                <a:spcPts val="2380"/>
              </a:lnSpc>
            </a:pPr>
            <a:r>
              <a:rPr lang="en-US" sz="1700" b="1" spc="54">
                <a:solidFill>
                  <a:srgbClr val="FFFFFF"/>
                </a:solidFill>
                <a:latin typeface="Barlow Bold"/>
                <a:ea typeface="Barlow Bold"/>
                <a:cs typeface="Barlow Bold"/>
                <a:sym typeface="Barlow Bold"/>
              </a:rPr>
              <a:t>BCCCC Community group creation Tracking </a:t>
            </a:r>
          </a:p>
          <a:p>
            <a:pPr marL="0" lvl="1" indent="0" algn="ctr">
              <a:lnSpc>
                <a:spcPts val="2380"/>
              </a:lnSpc>
              <a:spcBef>
                <a:spcPct val="0"/>
              </a:spcBef>
            </a:pPr>
            <a:r>
              <a:rPr lang="en-US" sz="1700" b="1" spc="54">
                <a:solidFill>
                  <a:srgbClr val="FFFFFF"/>
                </a:solidFill>
                <a:latin typeface="Barlow Bold"/>
                <a:ea typeface="Barlow Bold"/>
                <a:cs typeface="Barlow Bold"/>
                <a:sym typeface="Barlow Bold"/>
              </a:rPr>
              <a:t>Management system</a:t>
            </a:r>
          </a:p>
        </p:txBody>
      </p:sp>
      <p:sp>
        <p:nvSpPr>
          <p:cNvPr id="57" name="TextBox 57"/>
          <p:cNvSpPr txBox="1"/>
          <p:nvPr/>
        </p:nvSpPr>
        <p:spPr>
          <a:xfrm>
            <a:off x="13904139" y="6682532"/>
            <a:ext cx="2737899" cy="1758315"/>
          </a:xfrm>
          <a:prstGeom prst="rect">
            <a:avLst/>
          </a:prstGeom>
        </p:spPr>
        <p:txBody>
          <a:bodyPr lIns="0" tIns="0" rIns="0" bIns="0" rtlCol="0" anchor="t">
            <a:spAutoFit/>
          </a:bodyPr>
          <a:lstStyle/>
          <a:p>
            <a:pPr marL="0" lvl="0" indent="0" algn="ctr">
              <a:lnSpc>
                <a:spcPts val="2399"/>
              </a:lnSpc>
              <a:spcBef>
                <a:spcPct val="0"/>
              </a:spcBef>
            </a:pPr>
            <a:r>
              <a:rPr lang="en-US" sz="1599">
                <a:solidFill>
                  <a:srgbClr val="2D3740"/>
                </a:solidFill>
                <a:latin typeface="Barlow"/>
                <a:ea typeface="Barlow"/>
                <a:cs typeface="Barlow"/>
                <a:sym typeface="Barlow"/>
              </a:rPr>
              <a:t>Open a BCCCC Community group on facebook/Instagram and Design a attendance tracking tool for member organization for record purposes.</a:t>
            </a:r>
          </a:p>
        </p:txBody>
      </p:sp>
      <p:sp>
        <p:nvSpPr>
          <p:cNvPr id="58" name="TextBox 58"/>
          <p:cNvSpPr txBox="1"/>
          <p:nvPr/>
        </p:nvSpPr>
        <p:spPr>
          <a:xfrm>
            <a:off x="6202874" y="5471991"/>
            <a:ext cx="1927279" cy="893597"/>
          </a:xfrm>
          <a:prstGeom prst="rect">
            <a:avLst/>
          </a:prstGeom>
        </p:spPr>
        <p:txBody>
          <a:bodyPr lIns="0" tIns="0" rIns="0" bIns="0" rtlCol="0" anchor="t">
            <a:spAutoFit/>
          </a:bodyPr>
          <a:lstStyle/>
          <a:p>
            <a:pPr algn="ctr">
              <a:lnSpc>
                <a:spcPts val="2379"/>
              </a:lnSpc>
            </a:pPr>
            <a:r>
              <a:rPr lang="en-US" sz="1699" b="1" spc="54">
                <a:solidFill>
                  <a:srgbClr val="FFFFFF"/>
                </a:solidFill>
                <a:latin typeface="Barlow Semi-Bold"/>
                <a:ea typeface="Barlow Semi-Bold"/>
                <a:cs typeface="Barlow Semi-Bold"/>
                <a:sym typeface="Barlow Semi-Bold"/>
              </a:rPr>
              <a:t>Skill empoowerement</a:t>
            </a:r>
          </a:p>
          <a:p>
            <a:pPr marL="0" lvl="1" indent="0" algn="ctr">
              <a:lnSpc>
                <a:spcPts val="2379"/>
              </a:lnSpc>
              <a:spcBef>
                <a:spcPct val="0"/>
              </a:spcBef>
            </a:pPr>
            <a:r>
              <a:rPr lang="en-US" sz="1699" b="1" spc="54">
                <a:solidFill>
                  <a:srgbClr val="FFFFFF"/>
                </a:solidFill>
                <a:latin typeface="Barlow Semi-Bold"/>
                <a:ea typeface="Barlow Semi-Bold"/>
                <a:cs typeface="Barlow Semi-Bold"/>
                <a:sym typeface="Barlow Semi-Bold"/>
              </a:rPr>
              <a:t>Resources</a:t>
            </a:r>
          </a:p>
        </p:txBody>
      </p:sp>
      <p:sp>
        <p:nvSpPr>
          <p:cNvPr id="59" name="TextBox 59"/>
          <p:cNvSpPr txBox="1"/>
          <p:nvPr/>
        </p:nvSpPr>
        <p:spPr>
          <a:xfrm>
            <a:off x="5903970" y="6636535"/>
            <a:ext cx="2522961" cy="1463040"/>
          </a:xfrm>
          <a:prstGeom prst="rect">
            <a:avLst/>
          </a:prstGeom>
        </p:spPr>
        <p:txBody>
          <a:bodyPr lIns="0" tIns="0" rIns="0" bIns="0" rtlCol="0" anchor="t">
            <a:spAutoFit/>
          </a:bodyPr>
          <a:lstStyle/>
          <a:p>
            <a:pPr marL="0" lvl="0" indent="0" algn="ctr">
              <a:lnSpc>
                <a:spcPts val="2399"/>
              </a:lnSpc>
              <a:spcBef>
                <a:spcPct val="0"/>
              </a:spcBef>
            </a:pPr>
            <a:r>
              <a:rPr lang="en-US" sz="1599">
                <a:solidFill>
                  <a:srgbClr val="2D3740"/>
                </a:solidFill>
                <a:latin typeface="Barlow"/>
                <a:ea typeface="Barlow"/>
                <a:cs typeface="Barlow"/>
                <a:sym typeface="Barlow"/>
              </a:rPr>
              <a:t>Enable Users to access resources such as coding skills, enterpreneural skills for their kids and young adults.</a:t>
            </a:r>
          </a:p>
        </p:txBody>
      </p:sp>
      <p:sp>
        <p:nvSpPr>
          <p:cNvPr id="60" name="TextBox 60"/>
          <p:cNvSpPr txBox="1"/>
          <p:nvPr/>
        </p:nvSpPr>
        <p:spPr>
          <a:xfrm>
            <a:off x="1851621" y="5464358"/>
            <a:ext cx="2522961" cy="711200"/>
          </a:xfrm>
          <a:prstGeom prst="rect">
            <a:avLst/>
          </a:prstGeom>
        </p:spPr>
        <p:txBody>
          <a:bodyPr lIns="0" tIns="0" rIns="0" bIns="0" rtlCol="0" anchor="t">
            <a:spAutoFit/>
          </a:bodyPr>
          <a:lstStyle/>
          <a:p>
            <a:pPr algn="ctr">
              <a:lnSpc>
                <a:spcPts val="2800"/>
              </a:lnSpc>
            </a:pPr>
            <a:r>
              <a:rPr lang="en-US" sz="2000" b="1" spc="64">
                <a:solidFill>
                  <a:srgbClr val="FFFFFF"/>
                </a:solidFill>
                <a:latin typeface="Barlow Bold"/>
                <a:ea typeface="Barlow Bold"/>
                <a:cs typeface="Barlow Bold"/>
                <a:sym typeface="Barlow Bold"/>
              </a:rPr>
              <a:t>Helpful </a:t>
            </a:r>
          </a:p>
          <a:p>
            <a:pPr algn="ctr">
              <a:lnSpc>
                <a:spcPts val="2800"/>
              </a:lnSpc>
              <a:spcBef>
                <a:spcPct val="0"/>
              </a:spcBef>
            </a:pPr>
            <a:r>
              <a:rPr lang="en-US" sz="2000" b="1" spc="64">
                <a:solidFill>
                  <a:srgbClr val="FFFFFF"/>
                </a:solidFill>
                <a:latin typeface="Barlow Bold"/>
                <a:ea typeface="Barlow Bold"/>
                <a:cs typeface="Barlow Bold"/>
                <a:sym typeface="Barlow Bold"/>
              </a:rPr>
              <a:t>Resources Feature</a:t>
            </a:r>
          </a:p>
        </p:txBody>
      </p:sp>
      <p:sp>
        <p:nvSpPr>
          <p:cNvPr id="61" name="TextBox 61"/>
          <p:cNvSpPr txBox="1"/>
          <p:nvPr/>
        </p:nvSpPr>
        <p:spPr>
          <a:xfrm>
            <a:off x="10057485" y="5568229"/>
            <a:ext cx="2320629" cy="627801"/>
          </a:xfrm>
          <a:prstGeom prst="rect">
            <a:avLst/>
          </a:prstGeom>
        </p:spPr>
        <p:txBody>
          <a:bodyPr lIns="0" tIns="0" rIns="0" bIns="0" rtlCol="0" anchor="t">
            <a:spAutoFit/>
          </a:bodyPr>
          <a:lstStyle/>
          <a:p>
            <a:pPr marL="0" lvl="1" indent="0" algn="ctr">
              <a:lnSpc>
                <a:spcPts val="2524"/>
              </a:lnSpc>
              <a:spcBef>
                <a:spcPct val="0"/>
              </a:spcBef>
            </a:pPr>
            <a:r>
              <a:rPr lang="en-US" sz="1803" b="1" spc="57">
                <a:solidFill>
                  <a:srgbClr val="FFFFFF"/>
                </a:solidFill>
                <a:latin typeface="Barlow Semi-Bold"/>
                <a:ea typeface="Barlow Semi-Bold"/>
                <a:cs typeface="Barlow Semi-Bold"/>
                <a:sym typeface="Barlow Semi-Bold"/>
              </a:rPr>
              <a:t>Mentorship</a:t>
            </a:r>
          </a:p>
          <a:p>
            <a:pPr algn="ctr">
              <a:lnSpc>
                <a:spcPts val="2524"/>
              </a:lnSpc>
              <a:spcBef>
                <a:spcPct val="0"/>
              </a:spcBef>
            </a:pPr>
            <a:r>
              <a:rPr lang="en-US" sz="1803" b="1" u="none" spc="57">
                <a:solidFill>
                  <a:srgbClr val="FFFFFF"/>
                </a:solidFill>
                <a:latin typeface="Barlow Semi-Bold"/>
                <a:ea typeface="Barlow Semi-Bold"/>
                <a:cs typeface="Barlow Semi-Bold"/>
                <a:sym typeface="Barlow Semi-Bold"/>
              </a:rPr>
              <a:t>Management system</a:t>
            </a:r>
          </a:p>
        </p:txBody>
      </p:sp>
      <p:sp>
        <p:nvSpPr>
          <p:cNvPr id="62" name="TextBox 62"/>
          <p:cNvSpPr txBox="1"/>
          <p:nvPr/>
        </p:nvSpPr>
        <p:spPr>
          <a:xfrm>
            <a:off x="9992802" y="6729430"/>
            <a:ext cx="2522961" cy="1463040"/>
          </a:xfrm>
          <a:prstGeom prst="rect">
            <a:avLst/>
          </a:prstGeom>
        </p:spPr>
        <p:txBody>
          <a:bodyPr lIns="0" tIns="0" rIns="0" bIns="0" rtlCol="0" anchor="t">
            <a:spAutoFit/>
          </a:bodyPr>
          <a:lstStyle/>
          <a:p>
            <a:pPr marL="0" lvl="0" indent="0" algn="ctr">
              <a:lnSpc>
                <a:spcPts val="2399"/>
              </a:lnSpc>
              <a:spcBef>
                <a:spcPct val="0"/>
              </a:spcBef>
            </a:pPr>
            <a:r>
              <a:rPr lang="en-US" sz="1599">
                <a:solidFill>
                  <a:srgbClr val="2D3740"/>
                </a:solidFill>
                <a:latin typeface="Barlow"/>
                <a:ea typeface="Barlow"/>
                <a:cs typeface="Barlow"/>
                <a:sym typeface="Barlow"/>
              </a:rPr>
              <a:t>Design a mentorship management system where users will be able to book appointment based on their expertise or profession.</a:t>
            </a:r>
          </a:p>
        </p:txBody>
      </p:sp>
      <p:sp>
        <p:nvSpPr>
          <p:cNvPr id="63" name="TextBox 63"/>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19</a:t>
            </a:r>
          </a:p>
        </p:txBody>
      </p:sp>
      <p:sp>
        <p:nvSpPr>
          <p:cNvPr id="64" name="TextBox 64"/>
          <p:cNvSpPr txBox="1"/>
          <p:nvPr/>
        </p:nvSpPr>
        <p:spPr>
          <a:xfrm>
            <a:off x="3782443" y="339725"/>
            <a:ext cx="10476188" cy="688975"/>
          </a:xfrm>
          <a:prstGeom prst="rect">
            <a:avLst/>
          </a:prstGeom>
        </p:spPr>
        <p:txBody>
          <a:bodyPr lIns="0" tIns="0" rIns="0" bIns="0" rtlCol="0" anchor="t">
            <a:spAutoFit/>
          </a:bodyPr>
          <a:lstStyle/>
          <a:p>
            <a:pPr algn="ctr">
              <a:lnSpc>
                <a:spcPts val="5599"/>
              </a:lnSpc>
            </a:pPr>
            <a:r>
              <a:rPr lang="en-US" sz="3999" b="1" spc="167">
                <a:solidFill>
                  <a:srgbClr val="2D3740"/>
                </a:solidFill>
                <a:latin typeface="Barlow Bold"/>
                <a:ea typeface="Barlow Bold"/>
                <a:cs typeface="Barlow Bold"/>
                <a:sym typeface="Barlow Bold"/>
              </a:rPr>
              <a:t>RECOMMENDED PLAN</a:t>
            </a:r>
          </a:p>
        </p:txBody>
      </p:sp>
      <p:sp>
        <p:nvSpPr>
          <p:cNvPr id="65" name="Freeform 65"/>
          <p:cNvSpPr/>
          <p:nvPr/>
        </p:nvSpPr>
        <p:spPr>
          <a:xfrm>
            <a:off x="12996972" y="3326574"/>
            <a:ext cx="760276" cy="486576"/>
          </a:xfrm>
          <a:custGeom>
            <a:avLst/>
            <a:gdLst/>
            <a:ahLst/>
            <a:cxnLst/>
            <a:rect l="l" t="t" r="r" b="b"/>
            <a:pathLst>
              <a:path w="760276" h="486576">
                <a:moveTo>
                  <a:pt x="0" y="0"/>
                </a:moveTo>
                <a:lnTo>
                  <a:pt x="760275" y="0"/>
                </a:lnTo>
                <a:lnTo>
                  <a:pt x="760275" y="486576"/>
                </a:lnTo>
                <a:lnTo>
                  <a:pt x="0" y="48657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66" name="Freeform 66"/>
          <p:cNvSpPr/>
          <p:nvPr/>
        </p:nvSpPr>
        <p:spPr>
          <a:xfrm rot="78554">
            <a:off x="8863952" y="3478531"/>
            <a:ext cx="834950" cy="534368"/>
          </a:xfrm>
          <a:custGeom>
            <a:avLst/>
            <a:gdLst/>
            <a:ahLst/>
            <a:cxnLst/>
            <a:rect l="l" t="t" r="r" b="b"/>
            <a:pathLst>
              <a:path w="834950" h="534368">
                <a:moveTo>
                  <a:pt x="0" y="0"/>
                </a:moveTo>
                <a:lnTo>
                  <a:pt x="834951" y="0"/>
                </a:lnTo>
                <a:lnTo>
                  <a:pt x="834951" y="534368"/>
                </a:lnTo>
                <a:lnTo>
                  <a:pt x="0" y="53436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67" name="TextBox 67"/>
          <p:cNvSpPr txBox="1"/>
          <p:nvPr/>
        </p:nvSpPr>
        <p:spPr>
          <a:xfrm>
            <a:off x="6626200" y="1035761"/>
            <a:ext cx="5035600" cy="417196"/>
          </a:xfrm>
          <a:prstGeom prst="rect">
            <a:avLst/>
          </a:prstGeom>
        </p:spPr>
        <p:txBody>
          <a:bodyPr lIns="0" tIns="0" rIns="0" bIns="0" rtlCol="0" anchor="t">
            <a:spAutoFit/>
          </a:bodyPr>
          <a:lstStyle/>
          <a:p>
            <a:pPr algn="ctr">
              <a:lnSpc>
                <a:spcPts val="3449"/>
              </a:lnSpc>
              <a:spcBef>
                <a:spcPct val="0"/>
              </a:spcBef>
            </a:pPr>
            <a:r>
              <a:rPr lang="en-US" sz="2299" b="1" spc="119">
                <a:solidFill>
                  <a:srgbClr val="000000"/>
                </a:solidFill>
                <a:latin typeface="Barlow Bold"/>
                <a:ea typeface="Barlow Bold"/>
                <a:cs typeface="Barlow Bold"/>
                <a:sym typeface="Barlow Bold"/>
              </a:rPr>
              <a:t>ITERATIVE IMPLEMENTATION PLAN</a:t>
            </a:r>
          </a:p>
        </p:txBody>
      </p:sp>
      <p:sp>
        <p:nvSpPr>
          <p:cNvPr id="68" name="TextBox 68"/>
          <p:cNvSpPr txBox="1"/>
          <p:nvPr/>
        </p:nvSpPr>
        <p:spPr>
          <a:xfrm>
            <a:off x="2332957" y="3522237"/>
            <a:ext cx="1484089" cy="577215"/>
          </a:xfrm>
          <a:prstGeom prst="rect">
            <a:avLst/>
          </a:prstGeom>
        </p:spPr>
        <p:txBody>
          <a:bodyPr lIns="0" tIns="0" rIns="0" bIns="0" rtlCol="0" anchor="t">
            <a:spAutoFit/>
          </a:bodyPr>
          <a:lstStyle/>
          <a:p>
            <a:pPr algn="ctr">
              <a:lnSpc>
                <a:spcPts val="2399"/>
              </a:lnSpc>
            </a:pPr>
            <a:r>
              <a:rPr lang="en-US" sz="1599" spc="83">
                <a:solidFill>
                  <a:srgbClr val="000000"/>
                </a:solidFill>
                <a:latin typeface="More Sugar"/>
                <a:ea typeface="More Sugar"/>
                <a:cs typeface="More Sugar"/>
                <a:sym typeface="More Sugar"/>
              </a:rPr>
              <a:t>Phase </a:t>
            </a:r>
          </a:p>
          <a:p>
            <a:pPr algn="ctr">
              <a:lnSpc>
                <a:spcPts val="2399"/>
              </a:lnSpc>
              <a:spcBef>
                <a:spcPct val="0"/>
              </a:spcBef>
            </a:pPr>
            <a:r>
              <a:rPr lang="en-US" sz="1599" spc="83">
                <a:solidFill>
                  <a:srgbClr val="000000"/>
                </a:solidFill>
                <a:latin typeface="More Sugar"/>
                <a:ea typeface="More Sugar"/>
                <a:cs typeface="More Sugar"/>
                <a:sym typeface="More Sugar"/>
              </a:rPr>
              <a:t>1</a:t>
            </a:r>
          </a:p>
        </p:txBody>
      </p:sp>
      <p:sp>
        <p:nvSpPr>
          <p:cNvPr id="69" name="TextBox 69"/>
          <p:cNvSpPr txBox="1"/>
          <p:nvPr/>
        </p:nvSpPr>
        <p:spPr>
          <a:xfrm>
            <a:off x="10477715" y="3433295"/>
            <a:ext cx="1484089" cy="577215"/>
          </a:xfrm>
          <a:prstGeom prst="rect">
            <a:avLst/>
          </a:prstGeom>
        </p:spPr>
        <p:txBody>
          <a:bodyPr lIns="0" tIns="0" rIns="0" bIns="0" rtlCol="0" anchor="t">
            <a:spAutoFit/>
          </a:bodyPr>
          <a:lstStyle/>
          <a:p>
            <a:pPr algn="ctr">
              <a:lnSpc>
                <a:spcPts val="2399"/>
              </a:lnSpc>
              <a:spcBef>
                <a:spcPct val="0"/>
              </a:spcBef>
            </a:pPr>
            <a:r>
              <a:rPr lang="en-US" sz="1599" spc="83">
                <a:solidFill>
                  <a:srgbClr val="000000"/>
                </a:solidFill>
                <a:latin typeface="More Sugar"/>
                <a:ea typeface="More Sugar"/>
                <a:cs typeface="More Sugar"/>
                <a:sym typeface="More Sugar"/>
              </a:rPr>
              <a:t>Phase </a:t>
            </a:r>
          </a:p>
          <a:p>
            <a:pPr algn="ctr">
              <a:lnSpc>
                <a:spcPts val="2399"/>
              </a:lnSpc>
              <a:spcBef>
                <a:spcPct val="0"/>
              </a:spcBef>
            </a:pPr>
            <a:r>
              <a:rPr lang="en-US" sz="1599" spc="83">
                <a:solidFill>
                  <a:srgbClr val="000000"/>
                </a:solidFill>
                <a:latin typeface="More Sugar"/>
                <a:ea typeface="More Sugar"/>
                <a:cs typeface="More Sugar"/>
                <a:sym typeface="More Sugar"/>
              </a:rPr>
              <a:t>3</a:t>
            </a:r>
          </a:p>
        </p:txBody>
      </p:sp>
      <p:sp>
        <p:nvSpPr>
          <p:cNvPr id="70" name="TextBox 70"/>
          <p:cNvSpPr txBox="1"/>
          <p:nvPr/>
        </p:nvSpPr>
        <p:spPr>
          <a:xfrm>
            <a:off x="14531044" y="3522237"/>
            <a:ext cx="1484089" cy="577215"/>
          </a:xfrm>
          <a:prstGeom prst="rect">
            <a:avLst/>
          </a:prstGeom>
        </p:spPr>
        <p:txBody>
          <a:bodyPr lIns="0" tIns="0" rIns="0" bIns="0" rtlCol="0" anchor="t">
            <a:spAutoFit/>
          </a:bodyPr>
          <a:lstStyle/>
          <a:p>
            <a:pPr algn="ctr">
              <a:lnSpc>
                <a:spcPts val="2399"/>
              </a:lnSpc>
              <a:spcBef>
                <a:spcPct val="0"/>
              </a:spcBef>
            </a:pPr>
            <a:r>
              <a:rPr lang="en-US" sz="1599" spc="83">
                <a:solidFill>
                  <a:srgbClr val="000000"/>
                </a:solidFill>
                <a:latin typeface="More Sugar"/>
                <a:ea typeface="More Sugar"/>
                <a:cs typeface="More Sugar"/>
                <a:sym typeface="More Sugar"/>
              </a:rPr>
              <a:t>Phase </a:t>
            </a:r>
          </a:p>
          <a:p>
            <a:pPr algn="ctr">
              <a:lnSpc>
                <a:spcPts val="2399"/>
              </a:lnSpc>
              <a:spcBef>
                <a:spcPct val="0"/>
              </a:spcBef>
            </a:pPr>
            <a:r>
              <a:rPr lang="en-US" sz="1599" spc="83">
                <a:solidFill>
                  <a:srgbClr val="000000"/>
                </a:solidFill>
                <a:latin typeface="More Sugar"/>
                <a:ea typeface="More Sugar"/>
                <a:cs typeface="More Sugar"/>
                <a:sym typeface="More Sugar"/>
              </a:rPr>
              <a:t>4</a:t>
            </a:r>
          </a:p>
        </p:txBody>
      </p:sp>
      <p:sp>
        <p:nvSpPr>
          <p:cNvPr id="71" name="Freeform 71"/>
          <p:cNvSpPr/>
          <p:nvPr/>
        </p:nvSpPr>
        <p:spPr>
          <a:xfrm rot="-10800000">
            <a:off x="4600074" y="3944551"/>
            <a:ext cx="786693" cy="503484"/>
          </a:xfrm>
          <a:custGeom>
            <a:avLst/>
            <a:gdLst/>
            <a:ahLst/>
            <a:cxnLst/>
            <a:rect l="l" t="t" r="r" b="b"/>
            <a:pathLst>
              <a:path w="786693" h="503484">
                <a:moveTo>
                  <a:pt x="0" y="0"/>
                </a:moveTo>
                <a:lnTo>
                  <a:pt x="786693" y="0"/>
                </a:lnTo>
                <a:lnTo>
                  <a:pt x="786693" y="503483"/>
                </a:lnTo>
                <a:lnTo>
                  <a:pt x="0" y="50348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72" name="Freeform 72"/>
          <p:cNvSpPr/>
          <p:nvPr/>
        </p:nvSpPr>
        <p:spPr>
          <a:xfrm rot="-10800000">
            <a:off x="8578001" y="3944551"/>
            <a:ext cx="786693" cy="503484"/>
          </a:xfrm>
          <a:custGeom>
            <a:avLst/>
            <a:gdLst/>
            <a:ahLst/>
            <a:cxnLst/>
            <a:rect l="l" t="t" r="r" b="b"/>
            <a:pathLst>
              <a:path w="786693" h="503484">
                <a:moveTo>
                  <a:pt x="0" y="0"/>
                </a:moveTo>
                <a:lnTo>
                  <a:pt x="786693" y="0"/>
                </a:lnTo>
                <a:lnTo>
                  <a:pt x="786693" y="503483"/>
                </a:lnTo>
                <a:lnTo>
                  <a:pt x="0" y="50348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73" name="Freeform 73"/>
          <p:cNvSpPr/>
          <p:nvPr/>
        </p:nvSpPr>
        <p:spPr>
          <a:xfrm rot="-10800000">
            <a:off x="12906202" y="3944551"/>
            <a:ext cx="786693" cy="503484"/>
          </a:xfrm>
          <a:custGeom>
            <a:avLst/>
            <a:gdLst/>
            <a:ahLst/>
            <a:cxnLst/>
            <a:rect l="l" t="t" r="r" b="b"/>
            <a:pathLst>
              <a:path w="786693" h="503484">
                <a:moveTo>
                  <a:pt x="0" y="0"/>
                </a:moveTo>
                <a:lnTo>
                  <a:pt x="786693" y="0"/>
                </a:lnTo>
                <a:lnTo>
                  <a:pt x="786693" y="503483"/>
                </a:lnTo>
                <a:lnTo>
                  <a:pt x="0" y="50348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74" name="TextBox 74"/>
          <p:cNvSpPr txBox="1"/>
          <p:nvPr/>
        </p:nvSpPr>
        <p:spPr>
          <a:xfrm>
            <a:off x="1787368" y="6668107"/>
            <a:ext cx="2524578" cy="1409421"/>
          </a:xfrm>
          <a:prstGeom prst="rect">
            <a:avLst/>
          </a:prstGeom>
        </p:spPr>
        <p:txBody>
          <a:bodyPr lIns="0" tIns="0" rIns="0" bIns="0" rtlCol="0" anchor="t">
            <a:spAutoFit/>
          </a:bodyPr>
          <a:lstStyle/>
          <a:p>
            <a:pPr algn="just">
              <a:lnSpc>
                <a:spcPts val="2260"/>
              </a:lnSpc>
              <a:spcBef>
                <a:spcPct val="0"/>
              </a:spcBef>
            </a:pPr>
            <a:r>
              <a:rPr lang="en-US" sz="1507" spc="78">
                <a:solidFill>
                  <a:srgbClr val="000000"/>
                </a:solidFill>
                <a:latin typeface="Barlow"/>
                <a:ea typeface="Barlow"/>
                <a:cs typeface="Barlow"/>
                <a:sym typeface="Barlow"/>
              </a:rPr>
              <a:t>Enable New Immigrants to access helpful resources such as employment, ,housing, drivers license, and Pathway to citizenship.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2747310" y="10991"/>
            <a:ext cx="1153409" cy="698773"/>
          </a:xfrm>
          <a:custGeom>
            <a:avLst/>
            <a:gdLst/>
            <a:ahLst/>
            <a:cxnLst/>
            <a:rect l="l" t="t" r="r" b="b"/>
            <a:pathLst>
              <a:path w="1153409" h="698773">
                <a:moveTo>
                  <a:pt x="0" y="0"/>
                </a:moveTo>
                <a:lnTo>
                  <a:pt x="1153409" y="0"/>
                </a:lnTo>
                <a:lnTo>
                  <a:pt x="1153409" y="698773"/>
                </a:lnTo>
                <a:lnTo>
                  <a:pt x="0" y="6987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946374" y="4504969"/>
            <a:ext cx="1100791" cy="666896"/>
          </a:xfrm>
          <a:custGeom>
            <a:avLst/>
            <a:gdLst/>
            <a:ahLst/>
            <a:cxnLst/>
            <a:rect l="l" t="t" r="r" b="b"/>
            <a:pathLst>
              <a:path w="1100791" h="666896">
                <a:moveTo>
                  <a:pt x="0" y="0"/>
                </a:moveTo>
                <a:lnTo>
                  <a:pt x="1100791" y="0"/>
                </a:lnTo>
                <a:lnTo>
                  <a:pt x="1100791" y="666897"/>
                </a:lnTo>
                <a:lnTo>
                  <a:pt x="0" y="666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509713" y="1839323"/>
            <a:ext cx="1100791" cy="666896"/>
          </a:xfrm>
          <a:custGeom>
            <a:avLst/>
            <a:gdLst/>
            <a:ahLst/>
            <a:cxnLst/>
            <a:rect l="l" t="t" r="r" b="b"/>
            <a:pathLst>
              <a:path w="1100791" h="666896">
                <a:moveTo>
                  <a:pt x="0" y="0"/>
                </a:moveTo>
                <a:lnTo>
                  <a:pt x="1100792" y="0"/>
                </a:lnTo>
                <a:lnTo>
                  <a:pt x="1100792" y="666896"/>
                </a:lnTo>
                <a:lnTo>
                  <a:pt x="0" y="6668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4599855" y="6817370"/>
            <a:ext cx="1100791" cy="666896"/>
          </a:xfrm>
          <a:custGeom>
            <a:avLst/>
            <a:gdLst/>
            <a:ahLst/>
            <a:cxnLst/>
            <a:rect l="l" t="t" r="r" b="b"/>
            <a:pathLst>
              <a:path w="1100791" h="666896">
                <a:moveTo>
                  <a:pt x="0" y="0"/>
                </a:moveTo>
                <a:lnTo>
                  <a:pt x="1100792" y="0"/>
                </a:lnTo>
                <a:lnTo>
                  <a:pt x="1100792" y="666896"/>
                </a:lnTo>
                <a:lnTo>
                  <a:pt x="0" y="6668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6195469" y="396573"/>
            <a:ext cx="7705250" cy="1854441"/>
            <a:chOff x="0" y="0"/>
            <a:chExt cx="3323759" cy="799937"/>
          </a:xfrm>
        </p:grpSpPr>
        <p:sp>
          <p:nvSpPr>
            <p:cNvPr id="7" name="Freeform 7"/>
            <p:cNvSpPr/>
            <p:nvPr/>
          </p:nvSpPr>
          <p:spPr>
            <a:xfrm>
              <a:off x="0" y="0"/>
              <a:ext cx="3323759" cy="799937"/>
            </a:xfrm>
            <a:custGeom>
              <a:avLst/>
              <a:gdLst/>
              <a:ahLst/>
              <a:cxnLst/>
              <a:rect l="l" t="t" r="r" b="b"/>
              <a:pathLst>
                <a:path w="3323759" h="799937">
                  <a:moveTo>
                    <a:pt x="3323759" y="399968"/>
                  </a:moveTo>
                  <a:lnTo>
                    <a:pt x="3120559" y="799937"/>
                  </a:lnTo>
                  <a:lnTo>
                    <a:pt x="203200" y="799937"/>
                  </a:lnTo>
                  <a:lnTo>
                    <a:pt x="0" y="399968"/>
                  </a:lnTo>
                  <a:lnTo>
                    <a:pt x="203200" y="0"/>
                  </a:lnTo>
                  <a:lnTo>
                    <a:pt x="3120559" y="0"/>
                  </a:lnTo>
                  <a:lnTo>
                    <a:pt x="3323759" y="399968"/>
                  </a:lnTo>
                  <a:close/>
                </a:path>
              </a:pathLst>
            </a:custGeom>
            <a:solidFill>
              <a:srgbClr val="EDAD08"/>
            </a:solidFill>
          </p:spPr>
          <p:txBody>
            <a:bodyPr/>
            <a:lstStyle/>
            <a:p>
              <a:endParaRPr lang="en-US"/>
            </a:p>
          </p:txBody>
        </p:sp>
        <p:sp>
          <p:nvSpPr>
            <p:cNvPr id="8" name="TextBox 8"/>
            <p:cNvSpPr txBox="1"/>
            <p:nvPr/>
          </p:nvSpPr>
          <p:spPr>
            <a:xfrm>
              <a:off x="114300" y="-47625"/>
              <a:ext cx="3095159" cy="847562"/>
            </a:xfrm>
            <a:prstGeom prst="rect">
              <a:avLst/>
            </a:prstGeom>
          </p:spPr>
          <p:txBody>
            <a:bodyPr lIns="50800" tIns="50800" rIns="50800" bIns="50800" rtlCol="0" anchor="ctr"/>
            <a:lstStyle/>
            <a:p>
              <a:pPr algn="ctr">
                <a:lnSpc>
                  <a:spcPts val="2399"/>
                </a:lnSpc>
              </a:pPr>
              <a:endParaRPr/>
            </a:p>
          </p:txBody>
        </p:sp>
      </p:grpSp>
      <p:grpSp>
        <p:nvGrpSpPr>
          <p:cNvPr id="9" name="Group 9"/>
          <p:cNvGrpSpPr/>
          <p:nvPr/>
        </p:nvGrpSpPr>
        <p:grpSpPr>
          <a:xfrm>
            <a:off x="5673715" y="211557"/>
            <a:ext cx="2588478" cy="2224473"/>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7F7F7"/>
            </a:solidFill>
          </p:spPr>
          <p:txBody>
            <a:bodyPr/>
            <a:lstStyle/>
            <a:p>
              <a:endParaRPr lang="en-US"/>
            </a:p>
          </p:txBody>
        </p:sp>
        <p:sp>
          <p:nvSpPr>
            <p:cNvPr id="11" name="TextBox 11"/>
            <p:cNvSpPr txBox="1"/>
            <p:nvPr/>
          </p:nvSpPr>
          <p:spPr>
            <a:xfrm>
              <a:off x="114300" y="-47625"/>
              <a:ext cx="584200" cy="746125"/>
            </a:xfrm>
            <a:prstGeom prst="rect">
              <a:avLst/>
            </a:prstGeom>
          </p:spPr>
          <p:txBody>
            <a:bodyPr lIns="50800" tIns="50800" rIns="50800" bIns="50800" rtlCol="0" anchor="ctr"/>
            <a:lstStyle/>
            <a:p>
              <a:pPr algn="ctr">
                <a:lnSpc>
                  <a:spcPts val="2399"/>
                </a:lnSpc>
              </a:pPr>
              <a:endParaRPr/>
            </a:p>
          </p:txBody>
        </p:sp>
      </p:grpSp>
      <p:grpSp>
        <p:nvGrpSpPr>
          <p:cNvPr id="12" name="Group 12"/>
          <p:cNvGrpSpPr/>
          <p:nvPr/>
        </p:nvGrpSpPr>
        <p:grpSpPr>
          <a:xfrm>
            <a:off x="5951096" y="461859"/>
            <a:ext cx="2041644" cy="1754538"/>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solidFill>
          </p:spPr>
          <p:txBody>
            <a:bodyPr/>
            <a:lstStyle/>
            <a:p>
              <a:endParaRPr lang="en-US"/>
            </a:p>
          </p:txBody>
        </p:sp>
        <p:sp>
          <p:nvSpPr>
            <p:cNvPr id="14" name="TextBox 14"/>
            <p:cNvSpPr txBox="1"/>
            <p:nvPr/>
          </p:nvSpPr>
          <p:spPr>
            <a:xfrm>
              <a:off x="114300" y="-47625"/>
              <a:ext cx="584200" cy="746125"/>
            </a:xfrm>
            <a:prstGeom prst="rect">
              <a:avLst/>
            </a:prstGeom>
          </p:spPr>
          <p:txBody>
            <a:bodyPr lIns="50800" tIns="50800" rIns="50800" bIns="50800" rtlCol="0" anchor="ctr"/>
            <a:lstStyle/>
            <a:p>
              <a:pPr algn="ctr">
                <a:lnSpc>
                  <a:spcPts val="2399"/>
                </a:lnSpc>
              </a:pPr>
              <a:endParaRPr/>
            </a:p>
          </p:txBody>
        </p:sp>
      </p:grpSp>
      <p:grpSp>
        <p:nvGrpSpPr>
          <p:cNvPr id="15" name="Group 15"/>
          <p:cNvGrpSpPr/>
          <p:nvPr/>
        </p:nvGrpSpPr>
        <p:grpSpPr>
          <a:xfrm>
            <a:off x="8649956" y="2639876"/>
            <a:ext cx="7353744" cy="1769843"/>
            <a:chOff x="0" y="0"/>
            <a:chExt cx="3323759" cy="799937"/>
          </a:xfrm>
        </p:grpSpPr>
        <p:sp>
          <p:nvSpPr>
            <p:cNvPr id="16" name="Freeform 16"/>
            <p:cNvSpPr/>
            <p:nvPr/>
          </p:nvSpPr>
          <p:spPr>
            <a:xfrm>
              <a:off x="0" y="0"/>
              <a:ext cx="3323759" cy="799937"/>
            </a:xfrm>
            <a:custGeom>
              <a:avLst/>
              <a:gdLst/>
              <a:ahLst/>
              <a:cxnLst/>
              <a:rect l="l" t="t" r="r" b="b"/>
              <a:pathLst>
                <a:path w="3323759" h="799937">
                  <a:moveTo>
                    <a:pt x="3323759" y="399968"/>
                  </a:moveTo>
                  <a:lnTo>
                    <a:pt x="3120559" y="799937"/>
                  </a:lnTo>
                  <a:lnTo>
                    <a:pt x="203200" y="799937"/>
                  </a:lnTo>
                  <a:lnTo>
                    <a:pt x="0" y="399968"/>
                  </a:lnTo>
                  <a:lnTo>
                    <a:pt x="203200" y="0"/>
                  </a:lnTo>
                  <a:lnTo>
                    <a:pt x="3120559" y="0"/>
                  </a:lnTo>
                  <a:lnTo>
                    <a:pt x="3323759" y="399968"/>
                  </a:lnTo>
                  <a:close/>
                </a:path>
              </a:pathLst>
            </a:custGeom>
            <a:solidFill>
              <a:srgbClr val="000000"/>
            </a:solidFill>
          </p:spPr>
          <p:txBody>
            <a:bodyPr/>
            <a:lstStyle/>
            <a:p>
              <a:endParaRPr lang="en-US"/>
            </a:p>
          </p:txBody>
        </p:sp>
        <p:sp>
          <p:nvSpPr>
            <p:cNvPr id="17" name="TextBox 17"/>
            <p:cNvSpPr txBox="1"/>
            <p:nvPr/>
          </p:nvSpPr>
          <p:spPr>
            <a:xfrm>
              <a:off x="114300" y="-47625"/>
              <a:ext cx="3095159" cy="847562"/>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8128591" y="2582283"/>
            <a:ext cx="2470394" cy="1981888"/>
            <a:chOff x="0" y="0"/>
            <a:chExt cx="812800" cy="652074"/>
          </a:xfrm>
        </p:grpSpPr>
        <p:sp>
          <p:nvSpPr>
            <p:cNvPr id="19" name="Freeform 19"/>
            <p:cNvSpPr/>
            <p:nvPr/>
          </p:nvSpPr>
          <p:spPr>
            <a:xfrm>
              <a:off x="0" y="0"/>
              <a:ext cx="812800" cy="652074"/>
            </a:xfrm>
            <a:custGeom>
              <a:avLst/>
              <a:gdLst/>
              <a:ahLst/>
              <a:cxnLst/>
              <a:rect l="l" t="t" r="r" b="b"/>
              <a:pathLst>
                <a:path w="812800" h="652074">
                  <a:moveTo>
                    <a:pt x="812800" y="326037"/>
                  </a:moveTo>
                  <a:lnTo>
                    <a:pt x="609600" y="652074"/>
                  </a:lnTo>
                  <a:lnTo>
                    <a:pt x="203200" y="652074"/>
                  </a:lnTo>
                  <a:lnTo>
                    <a:pt x="0" y="326037"/>
                  </a:lnTo>
                  <a:lnTo>
                    <a:pt x="203200" y="0"/>
                  </a:lnTo>
                  <a:lnTo>
                    <a:pt x="609600" y="0"/>
                  </a:lnTo>
                  <a:lnTo>
                    <a:pt x="812800" y="326037"/>
                  </a:lnTo>
                  <a:close/>
                </a:path>
              </a:pathLst>
            </a:custGeom>
            <a:solidFill>
              <a:srgbClr val="F7F7F7"/>
            </a:solidFill>
            <a:ln cap="sq">
              <a:noFill/>
              <a:prstDash val="solid"/>
              <a:miter/>
            </a:ln>
          </p:spPr>
          <p:txBody>
            <a:bodyPr/>
            <a:lstStyle/>
            <a:p>
              <a:endParaRPr lang="en-US"/>
            </a:p>
          </p:txBody>
        </p:sp>
        <p:sp>
          <p:nvSpPr>
            <p:cNvPr id="20" name="TextBox 20"/>
            <p:cNvSpPr txBox="1"/>
            <p:nvPr/>
          </p:nvSpPr>
          <p:spPr>
            <a:xfrm>
              <a:off x="114300" y="-47625"/>
              <a:ext cx="584200" cy="699699"/>
            </a:xfrm>
            <a:prstGeom prst="rect">
              <a:avLst/>
            </a:prstGeom>
          </p:spPr>
          <p:txBody>
            <a:bodyPr lIns="50800" tIns="50800" rIns="50800" bIns="50800" rtlCol="0" anchor="ctr"/>
            <a:lstStyle/>
            <a:p>
              <a:pPr marL="0" lvl="0" indent="0" algn="ctr">
                <a:lnSpc>
                  <a:spcPts val="2399"/>
                </a:lnSpc>
                <a:spcBef>
                  <a:spcPct val="0"/>
                </a:spcBef>
              </a:pPr>
              <a:endParaRPr/>
            </a:p>
          </p:txBody>
        </p:sp>
      </p:grpSp>
      <p:grpSp>
        <p:nvGrpSpPr>
          <p:cNvPr id="21" name="Group 21"/>
          <p:cNvGrpSpPr/>
          <p:nvPr/>
        </p:nvGrpSpPr>
        <p:grpSpPr>
          <a:xfrm>
            <a:off x="6693421" y="4874097"/>
            <a:ext cx="7353744" cy="1769843"/>
            <a:chOff x="0" y="0"/>
            <a:chExt cx="3323759" cy="799937"/>
          </a:xfrm>
        </p:grpSpPr>
        <p:sp>
          <p:nvSpPr>
            <p:cNvPr id="22" name="Freeform 22"/>
            <p:cNvSpPr/>
            <p:nvPr/>
          </p:nvSpPr>
          <p:spPr>
            <a:xfrm>
              <a:off x="0" y="0"/>
              <a:ext cx="3323759" cy="799937"/>
            </a:xfrm>
            <a:custGeom>
              <a:avLst/>
              <a:gdLst/>
              <a:ahLst/>
              <a:cxnLst/>
              <a:rect l="l" t="t" r="r" b="b"/>
              <a:pathLst>
                <a:path w="3323759" h="799937">
                  <a:moveTo>
                    <a:pt x="3323759" y="399968"/>
                  </a:moveTo>
                  <a:lnTo>
                    <a:pt x="3120559" y="799937"/>
                  </a:lnTo>
                  <a:lnTo>
                    <a:pt x="203200" y="799937"/>
                  </a:lnTo>
                  <a:lnTo>
                    <a:pt x="0" y="399968"/>
                  </a:lnTo>
                  <a:lnTo>
                    <a:pt x="203200" y="0"/>
                  </a:lnTo>
                  <a:lnTo>
                    <a:pt x="3120559" y="0"/>
                  </a:lnTo>
                  <a:lnTo>
                    <a:pt x="3323759" y="399968"/>
                  </a:lnTo>
                  <a:close/>
                </a:path>
              </a:pathLst>
            </a:custGeom>
            <a:solidFill>
              <a:srgbClr val="EDAD08"/>
            </a:solidFill>
          </p:spPr>
          <p:txBody>
            <a:bodyPr/>
            <a:lstStyle/>
            <a:p>
              <a:endParaRPr lang="en-US"/>
            </a:p>
          </p:txBody>
        </p:sp>
        <p:sp>
          <p:nvSpPr>
            <p:cNvPr id="23" name="TextBox 23"/>
            <p:cNvSpPr txBox="1"/>
            <p:nvPr/>
          </p:nvSpPr>
          <p:spPr>
            <a:xfrm>
              <a:off x="114300" y="-47625"/>
              <a:ext cx="3095159" cy="847562"/>
            </a:xfrm>
            <a:prstGeom prst="rect">
              <a:avLst/>
            </a:prstGeom>
          </p:spPr>
          <p:txBody>
            <a:bodyPr lIns="50800" tIns="50800" rIns="50800" bIns="50800" rtlCol="0" anchor="ctr"/>
            <a:lstStyle/>
            <a:p>
              <a:pPr algn="ctr">
                <a:lnSpc>
                  <a:spcPts val="2399"/>
                </a:lnSpc>
              </a:pPr>
              <a:endParaRPr/>
            </a:p>
          </p:txBody>
        </p:sp>
      </p:grpSp>
      <p:grpSp>
        <p:nvGrpSpPr>
          <p:cNvPr id="24" name="Group 24"/>
          <p:cNvGrpSpPr/>
          <p:nvPr/>
        </p:nvGrpSpPr>
        <p:grpSpPr>
          <a:xfrm>
            <a:off x="6195469" y="4697521"/>
            <a:ext cx="2470394" cy="2122995"/>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7F7F7"/>
            </a:solidFill>
            <a:ln cap="sq">
              <a:noFill/>
              <a:prstDash val="solid"/>
              <a:miter/>
            </a:ln>
          </p:spPr>
          <p:txBody>
            <a:bodyPr/>
            <a:lstStyle/>
            <a:p>
              <a:endParaRPr lang="en-US"/>
            </a:p>
          </p:txBody>
        </p:sp>
        <p:sp>
          <p:nvSpPr>
            <p:cNvPr id="26" name="TextBox 26"/>
            <p:cNvSpPr txBox="1"/>
            <p:nvPr/>
          </p:nvSpPr>
          <p:spPr>
            <a:xfrm>
              <a:off x="114300" y="-47625"/>
              <a:ext cx="584200" cy="746125"/>
            </a:xfrm>
            <a:prstGeom prst="rect">
              <a:avLst/>
            </a:prstGeom>
          </p:spPr>
          <p:txBody>
            <a:bodyPr lIns="50800" tIns="50800" rIns="50800" bIns="50800" rtlCol="0" anchor="ctr"/>
            <a:lstStyle/>
            <a:p>
              <a:pPr marL="0" lvl="0" indent="0" algn="ctr">
                <a:lnSpc>
                  <a:spcPts val="2399"/>
                </a:lnSpc>
                <a:spcBef>
                  <a:spcPct val="0"/>
                </a:spcBef>
              </a:pPr>
              <a:endParaRPr/>
            </a:p>
          </p:txBody>
        </p:sp>
      </p:grpSp>
      <p:grpSp>
        <p:nvGrpSpPr>
          <p:cNvPr id="27" name="Group 27"/>
          <p:cNvGrpSpPr/>
          <p:nvPr/>
        </p:nvGrpSpPr>
        <p:grpSpPr>
          <a:xfrm>
            <a:off x="8346902" y="7115579"/>
            <a:ext cx="7353744" cy="1841687"/>
            <a:chOff x="0" y="0"/>
            <a:chExt cx="3323759" cy="832409"/>
          </a:xfrm>
        </p:grpSpPr>
        <p:sp>
          <p:nvSpPr>
            <p:cNvPr id="28" name="Freeform 28"/>
            <p:cNvSpPr/>
            <p:nvPr/>
          </p:nvSpPr>
          <p:spPr>
            <a:xfrm>
              <a:off x="0" y="0"/>
              <a:ext cx="3323759" cy="832409"/>
            </a:xfrm>
            <a:custGeom>
              <a:avLst/>
              <a:gdLst/>
              <a:ahLst/>
              <a:cxnLst/>
              <a:rect l="l" t="t" r="r" b="b"/>
              <a:pathLst>
                <a:path w="3323759" h="832409">
                  <a:moveTo>
                    <a:pt x="3323759" y="416204"/>
                  </a:moveTo>
                  <a:lnTo>
                    <a:pt x="3120559" y="832409"/>
                  </a:lnTo>
                  <a:lnTo>
                    <a:pt x="203200" y="832409"/>
                  </a:lnTo>
                  <a:lnTo>
                    <a:pt x="0" y="416204"/>
                  </a:lnTo>
                  <a:lnTo>
                    <a:pt x="203200" y="0"/>
                  </a:lnTo>
                  <a:lnTo>
                    <a:pt x="3120559" y="0"/>
                  </a:lnTo>
                  <a:lnTo>
                    <a:pt x="3323759" y="416204"/>
                  </a:lnTo>
                  <a:close/>
                </a:path>
              </a:pathLst>
            </a:custGeom>
            <a:solidFill>
              <a:srgbClr val="000000"/>
            </a:solidFill>
          </p:spPr>
          <p:txBody>
            <a:bodyPr/>
            <a:lstStyle/>
            <a:p>
              <a:endParaRPr lang="en-US"/>
            </a:p>
          </p:txBody>
        </p:sp>
        <p:sp>
          <p:nvSpPr>
            <p:cNvPr id="29" name="TextBox 29"/>
            <p:cNvSpPr txBox="1"/>
            <p:nvPr/>
          </p:nvSpPr>
          <p:spPr>
            <a:xfrm>
              <a:off x="114300" y="-47625"/>
              <a:ext cx="3095159" cy="880034"/>
            </a:xfrm>
            <a:prstGeom prst="rect">
              <a:avLst/>
            </a:prstGeom>
          </p:spPr>
          <p:txBody>
            <a:bodyPr lIns="50800" tIns="50800" rIns="50800" bIns="50800" rtlCol="0" anchor="ctr"/>
            <a:lstStyle/>
            <a:p>
              <a:pPr algn="ctr">
                <a:lnSpc>
                  <a:spcPts val="2399"/>
                </a:lnSpc>
              </a:pPr>
              <a:endParaRPr/>
            </a:p>
          </p:txBody>
        </p:sp>
      </p:grpSp>
      <p:grpSp>
        <p:nvGrpSpPr>
          <p:cNvPr id="30" name="Group 30"/>
          <p:cNvGrpSpPr/>
          <p:nvPr/>
        </p:nvGrpSpPr>
        <p:grpSpPr>
          <a:xfrm>
            <a:off x="7848950" y="7010847"/>
            <a:ext cx="2470394" cy="2122995"/>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7F7F7"/>
            </a:solidFill>
            <a:ln cap="sq">
              <a:noFill/>
              <a:prstDash val="solid"/>
              <a:miter/>
            </a:ln>
          </p:spPr>
          <p:txBody>
            <a:bodyPr/>
            <a:lstStyle/>
            <a:p>
              <a:endParaRPr lang="en-US"/>
            </a:p>
          </p:txBody>
        </p:sp>
        <p:sp>
          <p:nvSpPr>
            <p:cNvPr id="32" name="TextBox 32"/>
            <p:cNvSpPr txBox="1"/>
            <p:nvPr/>
          </p:nvSpPr>
          <p:spPr>
            <a:xfrm>
              <a:off x="114300" y="-47625"/>
              <a:ext cx="584200" cy="746125"/>
            </a:xfrm>
            <a:prstGeom prst="rect">
              <a:avLst/>
            </a:prstGeom>
          </p:spPr>
          <p:txBody>
            <a:bodyPr lIns="50800" tIns="50800" rIns="50800" bIns="50800" rtlCol="0" anchor="ctr"/>
            <a:lstStyle/>
            <a:p>
              <a:pPr marL="0" lvl="0" indent="0" algn="ctr">
                <a:lnSpc>
                  <a:spcPts val="2399"/>
                </a:lnSpc>
                <a:spcBef>
                  <a:spcPct val="0"/>
                </a:spcBef>
              </a:pPr>
              <a:endParaRPr/>
            </a:p>
          </p:txBody>
        </p:sp>
      </p:grpSp>
      <p:grpSp>
        <p:nvGrpSpPr>
          <p:cNvPr id="33" name="Group 33"/>
          <p:cNvGrpSpPr/>
          <p:nvPr/>
        </p:nvGrpSpPr>
        <p:grpSpPr>
          <a:xfrm>
            <a:off x="6456684" y="4922002"/>
            <a:ext cx="1947965" cy="1674032"/>
            <a:chOff x="0" y="0"/>
            <a:chExt cx="812800" cy="698500"/>
          </a:xfrm>
        </p:grpSpPr>
        <p:sp>
          <p:nvSpPr>
            <p:cNvPr id="34" name="Freeform 3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solidFill>
          </p:spPr>
          <p:txBody>
            <a:bodyPr/>
            <a:lstStyle/>
            <a:p>
              <a:endParaRPr lang="en-US"/>
            </a:p>
          </p:txBody>
        </p:sp>
        <p:sp>
          <p:nvSpPr>
            <p:cNvPr id="35" name="TextBox 35"/>
            <p:cNvSpPr txBox="1"/>
            <p:nvPr/>
          </p:nvSpPr>
          <p:spPr>
            <a:xfrm>
              <a:off x="114300" y="-47625"/>
              <a:ext cx="584200" cy="746125"/>
            </a:xfrm>
            <a:prstGeom prst="rect">
              <a:avLst/>
            </a:prstGeom>
          </p:spPr>
          <p:txBody>
            <a:bodyPr lIns="50800" tIns="50800" rIns="50800" bIns="50800" rtlCol="0" anchor="ctr"/>
            <a:lstStyle/>
            <a:p>
              <a:pPr algn="ctr">
                <a:lnSpc>
                  <a:spcPts val="2399"/>
                </a:lnSpc>
              </a:pPr>
              <a:endParaRPr/>
            </a:p>
          </p:txBody>
        </p:sp>
      </p:grpSp>
      <p:grpSp>
        <p:nvGrpSpPr>
          <p:cNvPr id="36" name="Group 36"/>
          <p:cNvGrpSpPr/>
          <p:nvPr/>
        </p:nvGrpSpPr>
        <p:grpSpPr>
          <a:xfrm>
            <a:off x="8413219" y="2687782"/>
            <a:ext cx="1947965" cy="1674032"/>
            <a:chOff x="0" y="0"/>
            <a:chExt cx="812800" cy="698500"/>
          </a:xfrm>
        </p:grpSpPr>
        <p:sp>
          <p:nvSpPr>
            <p:cNvPr id="37" name="Freeform 3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DAD08"/>
            </a:solidFill>
          </p:spPr>
          <p:txBody>
            <a:bodyPr/>
            <a:lstStyle/>
            <a:p>
              <a:endParaRPr lang="en-US"/>
            </a:p>
          </p:txBody>
        </p:sp>
        <p:sp>
          <p:nvSpPr>
            <p:cNvPr id="38" name="TextBox 38"/>
            <p:cNvSpPr txBox="1"/>
            <p:nvPr/>
          </p:nvSpPr>
          <p:spPr>
            <a:xfrm>
              <a:off x="114300" y="-47625"/>
              <a:ext cx="584200" cy="746125"/>
            </a:xfrm>
            <a:prstGeom prst="rect">
              <a:avLst/>
            </a:prstGeom>
          </p:spPr>
          <p:txBody>
            <a:bodyPr lIns="50800" tIns="50800" rIns="50800" bIns="50800" rtlCol="0" anchor="ctr"/>
            <a:lstStyle/>
            <a:p>
              <a:pPr algn="ctr">
                <a:lnSpc>
                  <a:spcPts val="2399"/>
                </a:lnSpc>
              </a:pPr>
              <a:endParaRPr/>
            </a:p>
          </p:txBody>
        </p:sp>
      </p:grpSp>
      <p:grpSp>
        <p:nvGrpSpPr>
          <p:cNvPr id="39" name="Group 39"/>
          <p:cNvGrpSpPr/>
          <p:nvPr/>
        </p:nvGrpSpPr>
        <p:grpSpPr>
          <a:xfrm>
            <a:off x="8110165" y="7235328"/>
            <a:ext cx="1947965" cy="1674032"/>
            <a:chOff x="0" y="0"/>
            <a:chExt cx="812800" cy="698500"/>
          </a:xfrm>
        </p:grpSpPr>
        <p:sp>
          <p:nvSpPr>
            <p:cNvPr id="40" name="Freeform 4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DAD08"/>
            </a:solidFill>
          </p:spPr>
          <p:txBody>
            <a:bodyPr/>
            <a:lstStyle/>
            <a:p>
              <a:endParaRPr lang="en-US"/>
            </a:p>
          </p:txBody>
        </p:sp>
        <p:sp>
          <p:nvSpPr>
            <p:cNvPr id="41" name="TextBox 41"/>
            <p:cNvSpPr txBox="1"/>
            <p:nvPr/>
          </p:nvSpPr>
          <p:spPr>
            <a:xfrm>
              <a:off x="114300" y="-47625"/>
              <a:ext cx="584200" cy="746125"/>
            </a:xfrm>
            <a:prstGeom prst="rect">
              <a:avLst/>
            </a:prstGeom>
          </p:spPr>
          <p:txBody>
            <a:bodyPr lIns="50800" tIns="50800" rIns="50800" bIns="50800" rtlCol="0" anchor="ctr"/>
            <a:lstStyle/>
            <a:p>
              <a:pPr algn="ctr">
                <a:lnSpc>
                  <a:spcPts val="2399"/>
                </a:lnSpc>
              </a:pPr>
              <a:endParaRPr/>
            </a:p>
          </p:txBody>
        </p:sp>
      </p:grpSp>
      <p:sp>
        <p:nvSpPr>
          <p:cNvPr id="42" name="Freeform 42"/>
          <p:cNvSpPr/>
          <p:nvPr/>
        </p:nvSpPr>
        <p:spPr>
          <a:xfrm>
            <a:off x="7012382" y="5355374"/>
            <a:ext cx="836569" cy="807289"/>
          </a:xfrm>
          <a:custGeom>
            <a:avLst/>
            <a:gdLst/>
            <a:ahLst/>
            <a:cxnLst/>
            <a:rect l="l" t="t" r="r" b="b"/>
            <a:pathLst>
              <a:path w="836569" h="807289">
                <a:moveTo>
                  <a:pt x="0" y="0"/>
                </a:moveTo>
                <a:lnTo>
                  <a:pt x="836568" y="0"/>
                </a:lnTo>
                <a:lnTo>
                  <a:pt x="836568" y="807289"/>
                </a:lnTo>
                <a:lnTo>
                  <a:pt x="0" y="807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3" name="Freeform 43"/>
          <p:cNvSpPr/>
          <p:nvPr/>
        </p:nvSpPr>
        <p:spPr>
          <a:xfrm>
            <a:off x="8665855" y="7638319"/>
            <a:ext cx="836584" cy="868051"/>
          </a:xfrm>
          <a:custGeom>
            <a:avLst/>
            <a:gdLst/>
            <a:ahLst/>
            <a:cxnLst/>
            <a:rect l="l" t="t" r="r" b="b"/>
            <a:pathLst>
              <a:path w="836584" h="868051">
                <a:moveTo>
                  <a:pt x="0" y="0"/>
                </a:moveTo>
                <a:lnTo>
                  <a:pt x="836584" y="0"/>
                </a:lnTo>
                <a:lnTo>
                  <a:pt x="836584" y="868051"/>
                </a:lnTo>
                <a:lnTo>
                  <a:pt x="0" y="8680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4" name="Freeform 44"/>
          <p:cNvSpPr/>
          <p:nvPr/>
        </p:nvSpPr>
        <p:spPr>
          <a:xfrm>
            <a:off x="6454375" y="941267"/>
            <a:ext cx="1035084" cy="795721"/>
          </a:xfrm>
          <a:custGeom>
            <a:avLst/>
            <a:gdLst/>
            <a:ahLst/>
            <a:cxnLst/>
            <a:rect l="l" t="t" r="r" b="b"/>
            <a:pathLst>
              <a:path w="1035084" h="795721">
                <a:moveTo>
                  <a:pt x="0" y="0"/>
                </a:moveTo>
                <a:lnTo>
                  <a:pt x="1035085" y="0"/>
                </a:lnTo>
                <a:lnTo>
                  <a:pt x="1035085" y="795721"/>
                </a:lnTo>
                <a:lnTo>
                  <a:pt x="0" y="7957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5" name="Freeform 45"/>
          <p:cNvSpPr/>
          <p:nvPr/>
        </p:nvSpPr>
        <p:spPr>
          <a:xfrm>
            <a:off x="9065959" y="3116224"/>
            <a:ext cx="642483" cy="817148"/>
          </a:xfrm>
          <a:custGeom>
            <a:avLst/>
            <a:gdLst/>
            <a:ahLst/>
            <a:cxnLst/>
            <a:rect l="l" t="t" r="r" b="b"/>
            <a:pathLst>
              <a:path w="642483" h="817148">
                <a:moveTo>
                  <a:pt x="0" y="0"/>
                </a:moveTo>
                <a:lnTo>
                  <a:pt x="642483" y="0"/>
                </a:lnTo>
                <a:lnTo>
                  <a:pt x="642483" y="817148"/>
                </a:lnTo>
                <a:lnTo>
                  <a:pt x="0" y="8171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6" name="AutoShape 46"/>
          <p:cNvSpPr/>
          <p:nvPr/>
        </p:nvSpPr>
        <p:spPr>
          <a:xfrm>
            <a:off x="1028700" y="9270050"/>
            <a:ext cx="16230600" cy="0"/>
          </a:xfrm>
          <a:prstGeom prst="line">
            <a:avLst/>
          </a:prstGeom>
          <a:ln w="9525" cap="flat">
            <a:solidFill>
              <a:srgbClr val="ADADAD"/>
            </a:solidFill>
            <a:prstDash val="solid"/>
            <a:headEnd type="none" w="sm" len="sm"/>
            <a:tailEnd type="none" w="sm" len="sm"/>
          </a:ln>
        </p:spPr>
        <p:txBody>
          <a:bodyPr/>
          <a:lstStyle/>
          <a:p>
            <a:endParaRPr lang="en-US"/>
          </a:p>
        </p:txBody>
      </p:sp>
      <p:sp>
        <p:nvSpPr>
          <p:cNvPr id="47" name="Freeform 47"/>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12">
              <a:extLst>
                <a:ext uri="{96DAC541-7B7A-43D3-8B79-37D633B846F1}">
                  <asvg:svgBlip xmlns:asvg="http://schemas.microsoft.com/office/drawing/2016/SVG/main" r:embed="rId13"/>
                </a:ext>
              </a:extLst>
            </a:blip>
            <a:stretch>
              <a:fillRect r="-466233" b="-1383945"/>
            </a:stretch>
          </a:blipFill>
          <a:ln cap="sq">
            <a:noFill/>
            <a:prstDash val="solid"/>
            <a:miter/>
          </a:ln>
        </p:spPr>
        <p:txBody>
          <a:bodyPr/>
          <a:lstStyle/>
          <a:p>
            <a:endParaRPr lang="en-US"/>
          </a:p>
        </p:txBody>
      </p:sp>
      <p:sp>
        <p:nvSpPr>
          <p:cNvPr id="48" name="TextBox 48"/>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49" name="Freeform 49"/>
          <p:cNvSpPr/>
          <p:nvPr/>
        </p:nvSpPr>
        <p:spPr>
          <a:xfrm>
            <a:off x="1645967" y="6872657"/>
            <a:ext cx="2029950" cy="636897"/>
          </a:xfrm>
          <a:custGeom>
            <a:avLst/>
            <a:gdLst/>
            <a:ahLst/>
            <a:cxnLst/>
            <a:rect l="l" t="t" r="r" b="b"/>
            <a:pathLst>
              <a:path w="2029950" h="636897">
                <a:moveTo>
                  <a:pt x="0" y="0"/>
                </a:moveTo>
                <a:lnTo>
                  <a:pt x="2029951" y="0"/>
                </a:lnTo>
                <a:lnTo>
                  <a:pt x="2029951" y="636897"/>
                </a:lnTo>
                <a:lnTo>
                  <a:pt x="0" y="6368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50" name="Freeform 50"/>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51" name="Freeform 51"/>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2" name="Freeform 52"/>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3" name="Freeform 53"/>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54" name="Freeform 54"/>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55" name="Freeform 55"/>
          <p:cNvSpPr/>
          <p:nvPr/>
        </p:nvSpPr>
        <p:spPr>
          <a:xfrm>
            <a:off x="17830077" y="8663634"/>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6" name="Freeform 56"/>
          <p:cNvSpPr/>
          <p:nvPr/>
        </p:nvSpPr>
        <p:spPr>
          <a:xfrm flipV="1">
            <a:off x="-1246245" y="-2126211"/>
            <a:ext cx="1782338" cy="3874648"/>
          </a:xfrm>
          <a:custGeom>
            <a:avLst/>
            <a:gdLst/>
            <a:ahLst/>
            <a:cxnLst/>
            <a:rect l="l" t="t" r="r" b="b"/>
            <a:pathLst>
              <a:path w="1782338" h="3874648">
                <a:moveTo>
                  <a:pt x="0" y="3874649"/>
                </a:moveTo>
                <a:lnTo>
                  <a:pt x="1782338" y="3874649"/>
                </a:lnTo>
                <a:lnTo>
                  <a:pt x="1782338" y="0"/>
                </a:lnTo>
                <a:lnTo>
                  <a:pt x="0" y="0"/>
                </a:lnTo>
                <a:lnTo>
                  <a:pt x="0" y="3874649"/>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7" name="Freeform 57"/>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58" name="Freeform 58"/>
          <p:cNvSpPr/>
          <p:nvPr/>
        </p:nvSpPr>
        <p:spPr>
          <a:xfrm rot="5400000" flipH="1" flipV="1">
            <a:off x="17753802" y="-1243374"/>
            <a:ext cx="1870269" cy="2276190"/>
          </a:xfrm>
          <a:custGeom>
            <a:avLst/>
            <a:gdLst/>
            <a:ahLst/>
            <a:cxnLst/>
            <a:rect l="l" t="t" r="r" b="b"/>
            <a:pathLst>
              <a:path w="1870269" h="2276190">
                <a:moveTo>
                  <a:pt x="1870270" y="2276189"/>
                </a:moveTo>
                <a:lnTo>
                  <a:pt x="0" y="2276189"/>
                </a:lnTo>
                <a:lnTo>
                  <a:pt x="0" y="0"/>
                </a:lnTo>
                <a:lnTo>
                  <a:pt x="1870270" y="0"/>
                </a:lnTo>
                <a:lnTo>
                  <a:pt x="1870270" y="2276189"/>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59" name="Freeform 59"/>
          <p:cNvSpPr/>
          <p:nvPr/>
        </p:nvSpPr>
        <p:spPr>
          <a:xfrm flipV="1">
            <a:off x="7344291" y="2602236"/>
            <a:ext cx="1272526" cy="1702376"/>
          </a:xfrm>
          <a:custGeom>
            <a:avLst/>
            <a:gdLst/>
            <a:ahLst/>
            <a:cxnLst/>
            <a:rect l="l" t="t" r="r" b="b"/>
            <a:pathLst>
              <a:path w="1272526" h="1702376">
                <a:moveTo>
                  <a:pt x="0" y="1702377"/>
                </a:moveTo>
                <a:lnTo>
                  <a:pt x="1272527" y="1702377"/>
                </a:lnTo>
                <a:lnTo>
                  <a:pt x="1272527" y="0"/>
                </a:lnTo>
                <a:lnTo>
                  <a:pt x="0" y="0"/>
                </a:lnTo>
                <a:lnTo>
                  <a:pt x="0" y="1702377"/>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60" name="Freeform 60"/>
          <p:cNvSpPr/>
          <p:nvPr/>
        </p:nvSpPr>
        <p:spPr>
          <a:xfrm flipV="1">
            <a:off x="8360388" y="6499074"/>
            <a:ext cx="1025569" cy="1371999"/>
          </a:xfrm>
          <a:custGeom>
            <a:avLst/>
            <a:gdLst/>
            <a:ahLst/>
            <a:cxnLst/>
            <a:rect l="l" t="t" r="r" b="b"/>
            <a:pathLst>
              <a:path w="1025569" h="1371999">
                <a:moveTo>
                  <a:pt x="0" y="1371998"/>
                </a:moveTo>
                <a:lnTo>
                  <a:pt x="1025569" y="1371998"/>
                </a:lnTo>
                <a:lnTo>
                  <a:pt x="1025569" y="0"/>
                </a:lnTo>
                <a:lnTo>
                  <a:pt x="0" y="0"/>
                </a:lnTo>
                <a:lnTo>
                  <a:pt x="0" y="1371998"/>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61" name="Freeform 61"/>
          <p:cNvSpPr/>
          <p:nvPr/>
        </p:nvSpPr>
        <p:spPr>
          <a:xfrm flipH="1" flipV="1">
            <a:off x="14610505" y="4511240"/>
            <a:ext cx="1214475" cy="1624716"/>
          </a:xfrm>
          <a:custGeom>
            <a:avLst/>
            <a:gdLst/>
            <a:ahLst/>
            <a:cxnLst/>
            <a:rect l="l" t="t" r="r" b="b"/>
            <a:pathLst>
              <a:path w="1214475" h="1624716">
                <a:moveTo>
                  <a:pt x="1214475" y="1624716"/>
                </a:moveTo>
                <a:lnTo>
                  <a:pt x="0" y="1624716"/>
                </a:lnTo>
                <a:lnTo>
                  <a:pt x="0" y="0"/>
                </a:lnTo>
                <a:lnTo>
                  <a:pt x="1214475" y="0"/>
                </a:lnTo>
                <a:lnTo>
                  <a:pt x="1214475" y="1624716"/>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62" name="TextBox 62"/>
          <p:cNvSpPr txBox="1"/>
          <p:nvPr/>
        </p:nvSpPr>
        <p:spPr>
          <a:xfrm>
            <a:off x="8616818" y="1095721"/>
            <a:ext cx="4836258" cy="429663"/>
          </a:xfrm>
          <a:prstGeom prst="rect">
            <a:avLst/>
          </a:prstGeom>
        </p:spPr>
        <p:txBody>
          <a:bodyPr lIns="0" tIns="0" rIns="0" bIns="0" rtlCol="0" anchor="t">
            <a:spAutoFit/>
          </a:bodyPr>
          <a:lstStyle/>
          <a:p>
            <a:pPr marL="0" lvl="1" indent="0" algn="l">
              <a:lnSpc>
                <a:spcPts val="3428"/>
              </a:lnSpc>
              <a:spcBef>
                <a:spcPct val="0"/>
              </a:spcBef>
            </a:pPr>
            <a:r>
              <a:rPr lang="en-US" sz="2448" b="1" spc="78">
                <a:solidFill>
                  <a:srgbClr val="FFFFFF"/>
                </a:solidFill>
                <a:latin typeface="Barlow Semi-Bold"/>
                <a:ea typeface="Barlow Semi-Bold"/>
                <a:cs typeface="Barlow Semi-Bold"/>
                <a:sym typeface="Barlow Semi-Bold"/>
              </a:rPr>
              <a:t>OVERVIEW</a:t>
            </a:r>
          </a:p>
        </p:txBody>
      </p:sp>
      <p:sp>
        <p:nvSpPr>
          <p:cNvPr id="63" name="TextBox 63"/>
          <p:cNvSpPr txBox="1"/>
          <p:nvPr/>
        </p:nvSpPr>
        <p:spPr>
          <a:xfrm>
            <a:off x="10902039" y="3249368"/>
            <a:ext cx="3708466" cy="457208"/>
          </a:xfrm>
          <a:prstGeom prst="rect">
            <a:avLst/>
          </a:prstGeom>
        </p:spPr>
        <p:txBody>
          <a:bodyPr lIns="0" tIns="0" rIns="0" bIns="0" rtlCol="0" anchor="t">
            <a:spAutoFit/>
          </a:bodyPr>
          <a:lstStyle/>
          <a:p>
            <a:pPr marL="0" lvl="0" indent="0" algn="l">
              <a:lnSpc>
                <a:spcPts val="3749"/>
              </a:lnSpc>
              <a:spcBef>
                <a:spcPct val="0"/>
              </a:spcBef>
            </a:pPr>
            <a:r>
              <a:rPr lang="en-US" sz="2499" b="1">
                <a:solidFill>
                  <a:srgbClr val="FFFFFF"/>
                </a:solidFill>
                <a:latin typeface="Barlow Bold"/>
                <a:ea typeface="Barlow Bold"/>
                <a:cs typeface="Barlow Bold"/>
                <a:sym typeface="Barlow Bold"/>
              </a:rPr>
              <a:t>Product Vision</a:t>
            </a:r>
          </a:p>
        </p:txBody>
      </p:sp>
      <p:sp>
        <p:nvSpPr>
          <p:cNvPr id="64" name="TextBox 64"/>
          <p:cNvSpPr txBox="1"/>
          <p:nvPr/>
        </p:nvSpPr>
        <p:spPr>
          <a:xfrm>
            <a:off x="9084147" y="5533955"/>
            <a:ext cx="4615633" cy="403144"/>
          </a:xfrm>
          <a:prstGeom prst="rect">
            <a:avLst/>
          </a:prstGeom>
        </p:spPr>
        <p:txBody>
          <a:bodyPr lIns="0" tIns="0" rIns="0" bIns="0" rtlCol="0" anchor="t">
            <a:spAutoFit/>
          </a:bodyPr>
          <a:lstStyle/>
          <a:p>
            <a:pPr marL="0" lvl="1" indent="0" algn="l">
              <a:lnSpc>
                <a:spcPts val="3272"/>
              </a:lnSpc>
              <a:spcBef>
                <a:spcPct val="0"/>
              </a:spcBef>
            </a:pPr>
            <a:r>
              <a:rPr lang="en-US" sz="2337" b="1" spc="74">
                <a:solidFill>
                  <a:srgbClr val="FFFFFF"/>
                </a:solidFill>
                <a:latin typeface="Barlow Semi-Bold"/>
                <a:ea typeface="Barlow Semi-Bold"/>
                <a:cs typeface="Barlow Semi-Bold"/>
                <a:sym typeface="Barlow Semi-Bold"/>
              </a:rPr>
              <a:t>Product Design</a:t>
            </a:r>
          </a:p>
        </p:txBody>
      </p:sp>
      <p:sp>
        <p:nvSpPr>
          <p:cNvPr id="65" name="TextBox 65"/>
          <p:cNvSpPr txBox="1"/>
          <p:nvPr/>
        </p:nvSpPr>
        <p:spPr>
          <a:xfrm>
            <a:off x="10638558" y="7811038"/>
            <a:ext cx="4615633" cy="403144"/>
          </a:xfrm>
          <a:prstGeom prst="rect">
            <a:avLst/>
          </a:prstGeom>
        </p:spPr>
        <p:txBody>
          <a:bodyPr lIns="0" tIns="0" rIns="0" bIns="0" rtlCol="0" anchor="t">
            <a:spAutoFit/>
          </a:bodyPr>
          <a:lstStyle/>
          <a:p>
            <a:pPr marL="0" lvl="1" indent="0" algn="l">
              <a:lnSpc>
                <a:spcPts val="3272"/>
              </a:lnSpc>
              <a:spcBef>
                <a:spcPct val="0"/>
              </a:spcBef>
            </a:pPr>
            <a:r>
              <a:rPr lang="en-US" sz="2337" b="1" spc="74">
                <a:solidFill>
                  <a:srgbClr val="FFFFFF"/>
                </a:solidFill>
                <a:latin typeface="Barlow Semi-Bold"/>
                <a:ea typeface="Barlow Semi-Bold"/>
                <a:cs typeface="Barlow Semi-Bold"/>
                <a:sym typeface="Barlow Semi-Bold"/>
              </a:rPr>
              <a:t>Next steps</a:t>
            </a:r>
          </a:p>
        </p:txBody>
      </p:sp>
      <p:sp>
        <p:nvSpPr>
          <p:cNvPr id="66" name="TextBox 66"/>
          <p:cNvSpPr txBox="1"/>
          <p:nvPr/>
        </p:nvSpPr>
        <p:spPr>
          <a:xfrm>
            <a:off x="1569302" y="3897779"/>
            <a:ext cx="4849789" cy="1285877"/>
          </a:xfrm>
          <a:prstGeom prst="rect">
            <a:avLst/>
          </a:prstGeom>
        </p:spPr>
        <p:txBody>
          <a:bodyPr lIns="0" tIns="0" rIns="0" bIns="0" rtlCol="0" anchor="t">
            <a:spAutoFit/>
          </a:bodyPr>
          <a:lstStyle/>
          <a:p>
            <a:pPr algn="l">
              <a:lnSpc>
                <a:spcPts val="10499"/>
              </a:lnSpc>
            </a:pPr>
            <a:r>
              <a:rPr lang="en-US" sz="7499" b="1">
                <a:solidFill>
                  <a:srgbClr val="2D3740"/>
                </a:solidFill>
                <a:latin typeface="Barlow Bold"/>
                <a:ea typeface="Barlow Bold"/>
                <a:cs typeface="Barlow Bold"/>
                <a:sym typeface="Barlow Bold"/>
              </a:rPr>
              <a:t> SECTIONS</a:t>
            </a:r>
          </a:p>
        </p:txBody>
      </p:sp>
      <p:sp>
        <p:nvSpPr>
          <p:cNvPr id="67" name="TextBox 67"/>
          <p:cNvSpPr txBox="1"/>
          <p:nvPr/>
        </p:nvSpPr>
        <p:spPr>
          <a:xfrm>
            <a:off x="12530178" y="9408163"/>
            <a:ext cx="4729122" cy="368201"/>
          </a:xfrm>
          <a:prstGeom prst="rect">
            <a:avLst/>
          </a:prstGeom>
        </p:spPr>
        <p:txBody>
          <a:bodyPr lIns="0" tIns="0" rIns="0" bIns="0" rtlCol="0" anchor="t">
            <a:spAutoFit/>
          </a:bodyPr>
          <a:lstStyle/>
          <a:p>
            <a:pPr algn="r">
              <a:lnSpc>
                <a:spcPts val="3100"/>
              </a:lnSpc>
            </a:pPr>
            <a:r>
              <a:rPr lang="en-US" sz="2000" b="1">
                <a:solidFill>
                  <a:srgbClr val="2D3740"/>
                </a:solidFill>
                <a:latin typeface="Nunito Sans Bold"/>
                <a:ea typeface="Nunito Sans Bold"/>
                <a:cs typeface="Nunito Sans Bold"/>
                <a:sym typeface="Nunito Sans Bold"/>
              </a:rPr>
              <a:t>Slide 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5734418" y="2196172"/>
            <a:ext cx="6772356" cy="5985070"/>
          </a:xfrm>
          <a:custGeom>
            <a:avLst/>
            <a:gdLst/>
            <a:ahLst/>
            <a:cxnLst/>
            <a:rect l="l" t="t" r="r" b="b"/>
            <a:pathLst>
              <a:path w="6772356" h="5985070">
                <a:moveTo>
                  <a:pt x="0" y="0"/>
                </a:moveTo>
                <a:lnTo>
                  <a:pt x="6772356" y="0"/>
                </a:lnTo>
                <a:lnTo>
                  <a:pt x="6772356" y="5985070"/>
                </a:lnTo>
                <a:lnTo>
                  <a:pt x="0" y="5985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28725" y="4034377"/>
            <a:ext cx="4637772" cy="1898100"/>
          </a:xfrm>
          <a:custGeom>
            <a:avLst/>
            <a:gdLst/>
            <a:ahLst/>
            <a:cxnLst/>
            <a:rect l="l" t="t" r="r" b="b"/>
            <a:pathLst>
              <a:path w="4637772" h="1898100">
                <a:moveTo>
                  <a:pt x="0" y="0"/>
                </a:moveTo>
                <a:lnTo>
                  <a:pt x="4637772" y="0"/>
                </a:lnTo>
                <a:lnTo>
                  <a:pt x="4637772" y="1898099"/>
                </a:lnTo>
                <a:lnTo>
                  <a:pt x="0" y="1898099"/>
                </a:lnTo>
                <a:lnTo>
                  <a:pt x="0" y="0"/>
                </a:lnTo>
                <a:close/>
              </a:path>
            </a:pathLst>
          </a:custGeom>
          <a:blipFill>
            <a:blip r:embed="rId4">
              <a:alphaModFix amt="44999"/>
              <a:extLst>
                <a:ext uri="{96DAC541-7B7A-43D3-8B79-37D633B846F1}">
                  <asvg:svgBlip xmlns:asvg="http://schemas.microsoft.com/office/drawing/2016/SVG/main" r:embed="rId5"/>
                </a:ext>
              </a:extLst>
            </a:blip>
            <a:stretch>
              <a:fillRect t="-93332"/>
            </a:stretch>
          </a:blipFill>
        </p:spPr>
        <p:txBody>
          <a:bodyPr/>
          <a:lstStyle/>
          <a:p>
            <a:endParaRPr lang="en-US"/>
          </a:p>
        </p:txBody>
      </p:sp>
      <p:sp>
        <p:nvSpPr>
          <p:cNvPr id="4" name="Freeform 4"/>
          <p:cNvSpPr/>
          <p:nvPr/>
        </p:nvSpPr>
        <p:spPr>
          <a:xfrm>
            <a:off x="9120596" y="4034377"/>
            <a:ext cx="4637772" cy="1898100"/>
          </a:xfrm>
          <a:custGeom>
            <a:avLst/>
            <a:gdLst/>
            <a:ahLst/>
            <a:cxnLst/>
            <a:rect l="l" t="t" r="r" b="b"/>
            <a:pathLst>
              <a:path w="4637772" h="1898100">
                <a:moveTo>
                  <a:pt x="0" y="0"/>
                </a:moveTo>
                <a:lnTo>
                  <a:pt x="4637773" y="0"/>
                </a:lnTo>
                <a:lnTo>
                  <a:pt x="4637773" y="1898099"/>
                </a:lnTo>
                <a:lnTo>
                  <a:pt x="0" y="1898099"/>
                </a:lnTo>
                <a:lnTo>
                  <a:pt x="0" y="0"/>
                </a:lnTo>
                <a:close/>
              </a:path>
            </a:pathLst>
          </a:custGeom>
          <a:blipFill>
            <a:blip r:embed="rId4">
              <a:alphaModFix amt="44999"/>
              <a:extLst>
                <a:ext uri="{96DAC541-7B7A-43D3-8B79-37D633B846F1}">
                  <asvg:svgBlip xmlns:asvg="http://schemas.microsoft.com/office/drawing/2016/SVG/main" r:embed="rId5"/>
                </a:ext>
              </a:extLst>
            </a:blip>
            <a:stretch>
              <a:fillRect t="-93332"/>
            </a:stretch>
          </a:blipFill>
        </p:spPr>
        <p:txBody>
          <a:bodyPr/>
          <a:lstStyle/>
          <a:p>
            <a:endParaRPr lang="en-US"/>
          </a:p>
        </p:txBody>
      </p:sp>
      <p:sp>
        <p:nvSpPr>
          <p:cNvPr id="5" name="Freeform 5"/>
          <p:cNvSpPr/>
          <p:nvPr/>
        </p:nvSpPr>
        <p:spPr>
          <a:xfrm>
            <a:off x="4529665" y="6516428"/>
            <a:ext cx="4637772" cy="1898100"/>
          </a:xfrm>
          <a:custGeom>
            <a:avLst/>
            <a:gdLst/>
            <a:ahLst/>
            <a:cxnLst/>
            <a:rect l="l" t="t" r="r" b="b"/>
            <a:pathLst>
              <a:path w="4637772" h="1898100">
                <a:moveTo>
                  <a:pt x="0" y="0"/>
                </a:moveTo>
                <a:lnTo>
                  <a:pt x="4637772" y="0"/>
                </a:lnTo>
                <a:lnTo>
                  <a:pt x="4637772" y="1898099"/>
                </a:lnTo>
                <a:lnTo>
                  <a:pt x="0" y="1898099"/>
                </a:lnTo>
                <a:lnTo>
                  <a:pt x="0" y="0"/>
                </a:lnTo>
                <a:close/>
              </a:path>
            </a:pathLst>
          </a:custGeom>
          <a:blipFill>
            <a:blip r:embed="rId4">
              <a:alphaModFix amt="44999"/>
              <a:extLst>
                <a:ext uri="{96DAC541-7B7A-43D3-8B79-37D633B846F1}">
                  <asvg:svgBlip xmlns:asvg="http://schemas.microsoft.com/office/drawing/2016/SVG/main" r:embed="rId5"/>
                </a:ext>
              </a:extLst>
            </a:blip>
            <a:stretch>
              <a:fillRect t="-93332"/>
            </a:stretch>
          </a:blipFill>
        </p:spPr>
        <p:txBody>
          <a:bodyPr/>
          <a:lstStyle/>
          <a:p>
            <a:endParaRPr lang="en-US"/>
          </a:p>
        </p:txBody>
      </p:sp>
      <p:sp>
        <p:nvSpPr>
          <p:cNvPr id="6" name="Freeform 6"/>
          <p:cNvSpPr/>
          <p:nvPr/>
        </p:nvSpPr>
        <p:spPr>
          <a:xfrm>
            <a:off x="10621503" y="6516428"/>
            <a:ext cx="4637772" cy="1898100"/>
          </a:xfrm>
          <a:custGeom>
            <a:avLst/>
            <a:gdLst/>
            <a:ahLst/>
            <a:cxnLst/>
            <a:rect l="l" t="t" r="r" b="b"/>
            <a:pathLst>
              <a:path w="4637772" h="1898100">
                <a:moveTo>
                  <a:pt x="0" y="0"/>
                </a:moveTo>
                <a:lnTo>
                  <a:pt x="4637772" y="0"/>
                </a:lnTo>
                <a:lnTo>
                  <a:pt x="4637772" y="1898099"/>
                </a:lnTo>
                <a:lnTo>
                  <a:pt x="0" y="1898099"/>
                </a:lnTo>
                <a:lnTo>
                  <a:pt x="0" y="0"/>
                </a:lnTo>
                <a:close/>
              </a:path>
            </a:pathLst>
          </a:custGeom>
          <a:blipFill>
            <a:blip r:embed="rId4">
              <a:alphaModFix amt="44999"/>
              <a:extLst>
                <a:ext uri="{96DAC541-7B7A-43D3-8B79-37D633B846F1}">
                  <asvg:svgBlip xmlns:asvg="http://schemas.microsoft.com/office/drawing/2016/SVG/main" r:embed="rId5"/>
                </a:ext>
              </a:extLst>
            </a:blip>
            <a:stretch>
              <a:fillRect t="-93332"/>
            </a:stretch>
          </a:blipFill>
        </p:spPr>
        <p:txBody>
          <a:bodyPr/>
          <a:lstStyle/>
          <a:p>
            <a:endParaRPr lang="en-US"/>
          </a:p>
        </p:txBody>
      </p:sp>
      <p:grpSp>
        <p:nvGrpSpPr>
          <p:cNvPr id="7" name="Group 7"/>
          <p:cNvGrpSpPr/>
          <p:nvPr/>
        </p:nvGrpSpPr>
        <p:grpSpPr>
          <a:xfrm>
            <a:off x="3028725" y="3138528"/>
            <a:ext cx="4637772" cy="2127408"/>
            <a:chOff x="0" y="0"/>
            <a:chExt cx="1230491" cy="564443"/>
          </a:xfrm>
        </p:grpSpPr>
        <p:sp>
          <p:nvSpPr>
            <p:cNvPr id="8" name="Freeform 8"/>
            <p:cNvSpPr/>
            <p:nvPr/>
          </p:nvSpPr>
          <p:spPr>
            <a:xfrm>
              <a:off x="0" y="0"/>
              <a:ext cx="1230491" cy="564443"/>
            </a:xfrm>
            <a:custGeom>
              <a:avLst/>
              <a:gdLst/>
              <a:ahLst/>
              <a:cxnLst/>
              <a:rect l="l" t="t" r="r" b="b"/>
              <a:pathLst>
                <a:path w="1230491" h="564443">
                  <a:moveTo>
                    <a:pt x="41733" y="0"/>
                  </a:moveTo>
                  <a:lnTo>
                    <a:pt x="1188759" y="0"/>
                  </a:lnTo>
                  <a:cubicBezTo>
                    <a:pt x="1211807" y="0"/>
                    <a:pt x="1230491" y="18684"/>
                    <a:pt x="1230491" y="41733"/>
                  </a:cubicBezTo>
                  <a:lnTo>
                    <a:pt x="1230491" y="522710"/>
                  </a:lnTo>
                  <a:cubicBezTo>
                    <a:pt x="1230491" y="545758"/>
                    <a:pt x="1211807" y="564443"/>
                    <a:pt x="1188759" y="564443"/>
                  </a:cubicBezTo>
                  <a:lnTo>
                    <a:pt x="41733" y="564443"/>
                  </a:lnTo>
                  <a:cubicBezTo>
                    <a:pt x="18684" y="564443"/>
                    <a:pt x="0" y="545758"/>
                    <a:pt x="0" y="522710"/>
                  </a:cubicBezTo>
                  <a:lnTo>
                    <a:pt x="0" y="41733"/>
                  </a:lnTo>
                  <a:cubicBezTo>
                    <a:pt x="0" y="18684"/>
                    <a:pt x="18684" y="0"/>
                    <a:pt x="41733" y="0"/>
                  </a:cubicBezTo>
                  <a:close/>
                </a:path>
              </a:pathLst>
            </a:custGeom>
            <a:solidFill>
              <a:srgbClr val="000000"/>
            </a:solidFill>
          </p:spPr>
          <p:txBody>
            <a:bodyPr/>
            <a:lstStyle/>
            <a:p>
              <a:endParaRPr lang="en-US"/>
            </a:p>
          </p:txBody>
        </p:sp>
        <p:sp>
          <p:nvSpPr>
            <p:cNvPr id="9" name="TextBox 9"/>
            <p:cNvSpPr txBox="1"/>
            <p:nvPr/>
          </p:nvSpPr>
          <p:spPr>
            <a:xfrm>
              <a:off x="0" y="-47625"/>
              <a:ext cx="1230491" cy="612068"/>
            </a:xfrm>
            <a:prstGeom prst="rect">
              <a:avLst/>
            </a:prstGeom>
          </p:spPr>
          <p:txBody>
            <a:bodyPr lIns="50800" tIns="50800" rIns="50800" bIns="50800" rtlCol="0" anchor="ctr"/>
            <a:lstStyle/>
            <a:p>
              <a:pPr algn="ctr">
                <a:lnSpc>
                  <a:spcPts val="2399"/>
                </a:lnSpc>
              </a:pPr>
              <a:endParaRPr/>
            </a:p>
          </p:txBody>
        </p:sp>
      </p:grpSp>
      <p:sp>
        <p:nvSpPr>
          <p:cNvPr id="10" name="TextBox 10"/>
          <p:cNvSpPr txBox="1"/>
          <p:nvPr/>
        </p:nvSpPr>
        <p:spPr>
          <a:xfrm>
            <a:off x="3028725" y="3293707"/>
            <a:ext cx="4382682" cy="603648"/>
          </a:xfrm>
          <a:prstGeom prst="rect">
            <a:avLst/>
          </a:prstGeom>
        </p:spPr>
        <p:txBody>
          <a:bodyPr lIns="0" tIns="0" rIns="0" bIns="0" rtlCol="0" anchor="t">
            <a:spAutoFit/>
          </a:bodyPr>
          <a:lstStyle/>
          <a:p>
            <a:pPr algn="ctr">
              <a:lnSpc>
                <a:spcPts val="2428"/>
              </a:lnSpc>
            </a:pPr>
            <a:r>
              <a:rPr lang="en-US" sz="1734" b="1">
                <a:solidFill>
                  <a:srgbClr val="FFFFFF"/>
                </a:solidFill>
                <a:latin typeface="Barlow Semi-Bold"/>
                <a:ea typeface="Barlow Semi-Bold"/>
                <a:cs typeface="Barlow Semi-Bold"/>
                <a:sym typeface="Barlow Semi-Bold"/>
              </a:rPr>
              <a:t>NEWCOMERS-</a:t>
            </a:r>
          </a:p>
          <a:p>
            <a:pPr marL="0" lvl="1" indent="0" algn="ctr">
              <a:lnSpc>
                <a:spcPts val="2428"/>
              </a:lnSpc>
              <a:spcBef>
                <a:spcPct val="0"/>
              </a:spcBef>
            </a:pPr>
            <a:r>
              <a:rPr lang="en-US" sz="1734" b="1">
                <a:solidFill>
                  <a:srgbClr val="FFFFFF"/>
                </a:solidFill>
                <a:latin typeface="Barlow Semi-Bold"/>
                <a:ea typeface="Barlow Semi-Bold"/>
                <a:cs typeface="Barlow Semi-Bold"/>
                <a:sym typeface="Barlow Semi-Bold"/>
              </a:rPr>
              <a:t> RESOURCES ACCESSIBILITY</a:t>
            </a:r>
          </a:p>
        </p:txBody>
      </p:sp>
      <p:grpSp>
        <p:nvGrpSpPr>
          <p:cNvPr id="11" name="Group 11"/>
          <p:cNvGrpSpPr/>
          <p:nvPr/>
        </p:nvGrpSpPr>
        <p:grpSpPr>
          <a:xfrm rot="-10800000">
            <a:off x="4528091" y="1943462"/>
            <a:ext cx="1638300" cy="1294041"/>
            <a:chOff x="0" y="0"/>
            <a:chExt cx="660400" cy="521629"/>
          </a:xfrm>
        </p:grpSpPr>
        <p:sp>
          <p:nvSpPr>
            <p:cNvPr id="12" name="Freeform 12"/>
            <p:cNvSpPr/>
            <p:nvPr/>
          </p:nvSpPr>
          <p:spPr>
            <a:xfrm>
              <a:off x="0" y="0"/>
              <a:ext cx="660400" cy="521629"/>
            </a:xfrm>
            <a:custGeom>
              <a:avLst/>
              <a:gdLst/>
              <a:ahLst/>
              <a:cxnLst/>
              <a:rect l="l" t="t" r="r" b="b"/>
              <a:pathLst>
                <a:path w="660400" h="521629">
                  <a:moveTo>
                    <a:pt x="220252" y="502560"/>
                  </a:moveTo>
                  <a:cubicBezTo>
                    <a:pt x="254109" y="514074"/>
                    <a:pt x="292600" y="521629"/>
                    <a:pt x="330378" y="521629"/>
                  </a:cubicBezTo>
                  <a:cubicBezTo>
                    <a:pt x="368157" y="521629"/>
                    <a:pt x="404509" y="515152"/>
                    <a:pt x="438009" y="503638"/>
                  </a:cubicBezTo>
                  <a:cubicBezTo>
                    <a:pt x="438723" y="503279"/>
                    <a:pt x="439435" y="503279"/>
                    <a:pt x="440148" y="502919"/>
                  </a:cubicBezTo>
                  <a:cubicBezTo>
                    <a:pt x="565955" y="456864"/>
                    <a:pt x="658618" y="335250"/>
                    <a:pt x="660400" y="199595"/>
                  </a:cubicBezTo>
                  <a:lnTo>
                    <a:pt x="660400" y="0"/>
                  </a:lnTo>
                  <a:lnTo>
                    <a:pt x="0" y="0"/>
                  </a:lnTo>
                  <a:lnTo>
                    <a:pt x="0" y="199446"/>
                  </a:lnTo>
                  <a:cubicBezTo>
                    <a:pt x="1782" y="335969"/>
                    <a:pt x="93019" y="457584"/>
                    <a:pt x="220252" y="502560"/>
                  </a:cubicBezTo>
                  <a:close/>
                </a:path>
              </a:pathLst>
            </a:custGeom>
            <a:solidFill>
              <a:srgbClr val="EDAD08"/>
            </a:solidFill>
          </p:spPr>
          <p:txBody>
            <a:bodyPr/>
            <a:lstStyle/>
            <a:p>
              <a:endParaRPr lang="en-US"/>
            </a:p>
          </p:txBody>
        </p:sp>
        <p:sp>
          <p:nvSpPr>
            <p:cNvPr id="13" name="TextBox 13"/>
            <p:cNvSpPr txBox="1"/>
            <p:nvPr/>
          </p:nvSpPr>
          <p:spPr>
            <a:xfrm>
              <a:off x="0" y="-47625"/>
              <a:ext cx="660400" cy="442254"/>
            </a:xfrm>
            <a:prstGeom prst="rect">
              <a:avLst/>
            </a:prstGeom>
          </p:spPr>
          <p:txBody>
            <a:bodyPr lIns="50800" tIns="50800" rIns="50800" bIns="50800" rtlCol="0" anchor="ctr"/>
            <a:lstStyle/>
            <a:p>
              <a:pPr algn="ctr">
                <a:lnSpc>
                  <a:spcPts val="2399"/>
                </a:lnSpc>
              </a:pPr>
              <a:endParaRPr/>
            </a:p>
          </p:txBody>
        </p:sp>
      </p:grpSp>
      <p:grpSp>
        <p:nvGrpSpPr>
          <p:cNvPr id="14" name="Group 14"/>
          <p:cNvGrpSpPr/>
          <p:nvPr/>
        </p:nvGrpSpPr>
        <p:grpSpPr>
          <a:xfrm>
            <a:off x="9144000" y="3210067"/>
            <a:ext cx="4637772" cy="2127408"/>
            <a:chOff x="0" y="0"/>
            <a:chExt cx="1230491" cy="564443"/>
          </a:xfrm>
        </p:grpSpPr>
        <p:sp>
          <p:nvSpPr>
            <p:cNvPr id="15" name="Freeform 15"/>
            <p:cNvSpPr/>
            <p:nvPr/>
          </p:nvSpPr>
          <p:spPr>
            <a:xfrm>
              <a:off x="0" y="0"/>
              <a:ext cx="1230491" cy="564443"/>
            </a:xfrm>
            <a:custGeom>
              <a:avLst/>
              <a:gdLst/>
              <a:ahLst/>
              <a:cxnLst/>
              <a:rect l="l" t="t" r="r" b="b"/>
              <a:pathLst>
                <a:path w="1230491" h="564443">
                  <a:moveTo>
                    <a:pt x="41733" y="0"/>
                  </a:moveTo>
                  <a:lnTo>
                    <a:pt x="1188759" y="0"/>
                  </a:lnTo>
                  <a:cubicBezTo>
                    <a:pt x="1211807" y="0"/>
                    <a:pt x="1230491" y="18684"/>
                    <a:pt x="1230491" y="41733"/>
                  </a:cubicBezTo>
                  <a:lnTo>
                    <a:pt x="1230491" y="522710"/>
                  </a:lnTo>
                  <a:cubicBezTo>
                    <a:pt x="1230491" y="545758"/>
                    <a:pt x="1211807" y="564443"/>
                    <a:pt x="1188759" y="564443"/>
                  </a:cubicBezTo>
                  <a:lnTo>
                    <a:pt x="41733" y="564443"/>
                  </a:lnTo>
                  <a:cubicBezTo>
                    <a:pt x="18684" y="564443"/>
                    <a:pt x="0" y="545758"/>
                    <a:pt x="0" y="522710"/>
                  </a:cubicBezTo>
                  <a:lnTo>
                    <a:pt x="0" y="41733"/>
                  </a:lnTo>
                  <a:cubicBezTo>
                    <a:pt x="0" y="18684"/>
                    <a:pt x="18684" y="0"/>
                    <a:pt x="41733" y="0"/>
                  </a:cubicBezTo>
                  <a:close/>
                </a:path>
              </a:pathLst>
            </a:custGeom>
            <a:solidFill>
              <a:srgbClr val="000000"/>
            </a:solidFill>
          </p:spPr>
          <p:txBody>
            <a:bodyPr/>
            <a:lstStyle/>
            <a:p>
              <a:endParaRPr lang="en-US"/>
            </a:p>
          </p:txBody>
        </p:sp>
        <p:sp>
          <p:nvSpPr>
            <p:cNvPr id="16" name="TextBox 16"/>
            <p:cNvSpPr txBox="1"/>
            <p:nvPr/>
          </p:nvSpPr>
          <p:spPr>
            <a:xfrm>
              <a:off x="0" y="-47625"/>
              <a:ext cx="1230491" cy="612068"/>
            </a:xfrm>
            <a:prstGeom prst="rect">
              <a:avLst/>
            </a:prstGeom>
          </p:spPr>
          <p:txBody>
            <a:bodyPr lIns="50800" tIns="50800" rIns="50800" bIns="50800" rtlCol="0" anchor="ctr"/>
            <a:lstStyle/>
            <a:p>
              <a:pPr algn="ctr">
                <a:lnSpc>
                  <a:spcPts val="2399"/>
                </a:lnSpc>
              </a:pPr>
              <a:endParaRPr/>
            </a:p>
          </p:txBody>
        </p:sp>
      </p:grpSp>
      <p:sp>
        <p:nvSpPr>
          <p:cNvPr id="17" name="TextBox 17"/>
          <p:cNvSpPr txBox="1"/>
          <p:nvPr/>
        </p:nvSpPr>
        <p:spPr>
          <a:xfrm>
            <a:off x="9475546" y="3428003"/>
            <a:ext cx="3927873" cy="373155"/>
          </a:xfrm>
          <a:prstGeom prst="rect">
            <a:avLst/>
          </a:prstGeom>
        </p:spPr>
        <p:txBody>
          <a:bodyPr lIns="0" tIns="0" rIns="0" bIns="0" rtlCol="0" anchor="t">
            <a:spAutoFit/>
          </a:bodyPr>
          <a:lstStyle/>
          <a:p>
            <a:pPr marL="0" lvl="1" indent="0" algn="ctr">
              <a:lnSpc>
                <a:spcPts val="3057"/>
              </a:lnSpc>
              <a:spcBef>
                <a:spcPct val="0"/>
              </a:spcBef>
            </a:pPr>
            <a:r>
              <a:rPr lang="en-US" sz="2183" b="1">
                <a:solidFill>
                  <a:srgbClr val="FFFFFF"/>
                </a:solidFill>
                <a:latin typeface="Barlow Semi-Bold"/>
                <a:ea typeface="Barlow Semi-Bold"/>
                <a:cs typeface="Barlow Semi-Bold"/>
                <a:sym typeface="Barlow Semi-Bold"/>
              </a:rPr>
              <a:t>MEMBER ORGANIZATIONS</a:t>
            </a:r>
          </a:p>
        </p:txBody>
      </p:sp>
      <p:grpSp>
        <p:nvGrpSpPr>
          <p:cNvPr id="18" name="Group 18"/>
          <p:cNvGrpSpPr/>
          <p:nvPr/>
        </p:nvGrpSpPr>
        <p:grpSpPr>
          <a:xfrm rot="-10800000">
            <a:off x="10620333" y="1943462"/>
            <a:ext cx="1638300" cy="1294041"/>
            <a:chOff x="0" y="0"/>
            <a:chExt cx="660400" cy="521629"/>
          </a:xfrm>
        </p:grpSpPr>
        <p:sp>
          <p:nvSpPr>
            <p:cNvPr id="19" name="Freeform 19"/>
            <p:cNvSpPr/>
            <p:nvPr/>
          </p:nvSpPr>
          <p:spPr>
            <a:xfrm>
              <a:off x="0" y="0"/>
              <a:ext cx="660400" cy="521629"/>
            </a:xfrm>
            <a:custGeom>
              <a:avLst/>
              <a:gdLst/>
              <a:ahLst/>
              <a:cxnLst/>
              <a:rect l="l" t="t" r="r" b="b"/>
              <a:pathLst>
                <a:path w="660400" h="521629">
                  <a:moveTo>
                    <a:pt x="220252" y="502560"/>
                  </a:moveTo>
                  <a:cubicBezTo>
                    <a:pt x="254109" y="514074"/>
                    <a:pt x="292600" y="521629"/>
                    <a:pt x="330378" y="521629"/>
                  </a:cubicBezTo>
                  <a:cubicBezTo>
                    <a:pt x="368157" y="521629"/>
                    <a:pt x="404509" y="515152"/>
                    <a:pt x="438009" y="503638"/>
                  </a:cubicBezTo>
                  <a:cubicBezTo>
                    <a:pt x="438723" y="503279"/>
                    <a:pt x="439435" y="503279"/>
                    <a:pt x="440148" y="502919"/>
                  </a:cubicBezTo>
                  <a:cubicBezTo>
                    <a:pt x="565955" y="456864"/>
                    <a:pt x="658618" y="335250"/>
                    <a:pt x="660400" y="199595"/>
                  </a:cubicBezTo>
                  <a:lnTo>
                    <a:pt x="660400" y="0"/>
                  </a:lnTo>
                  <a:lnTo>
                    <a:pt x="0" y="0"/>
                  </a:lnTo>
                  <a:lnTo>
                    <a:pt x="0" y="199446"/>
                  </a:lnTo>
                  <a:cubicBezTo>
                    <a:pt x="1782" y="335969"/>
                    <a:pt x="93019" y="457584"/>
                    <a:pt x="220252" y="502560"/>
                  </a:cubicBezTo>
                  <a:close/>
                </a:path>
              </a:pathLst>
            </a:custGeom>
            <a:solidFill>
              <a:srgbClr val="EDAD08"/>
            </a:solidFill>
          </p:spPr>
          <p:txBody>
            <a:bodyPr/>
            <a:lstStyle/>
            <a:p>
              <a:endParaRPr lang="en-US"/>
            </a:p>
          </p:txBody>
        </p:sp>
        <p:sp>
          <p:nvSpPr>
            <p:cNvPr id="20" name="TextBox 20"/>
            <p:cNvSpPr txBox="1"/>
            <p:nvPr/>
          </p:nvSpPr>
          <p:spPr>
            <a:xfrm>
              <a:off x="0" y="-47625"/>
              <a:ext cx="660400" cy="442254"/>
            </a:xfrm>
            <a:prstGeom prst="rect">
              <a:avLst/>
            </a:prstGeom>
          </p:spPr>
          <p:txBody>
            <a:bodyPr lIns="50800" tIns="50800" rIns="50800" bIns="50800" rtlCol="0" anchor="ctr"/>
            <a:lstStyle/>
            <a:p>
              <a:pPr algn="ctr">
                <a:lnSpc>
                  <a:spcPts val="2399"/>
                </a:lnSpc>
              </a:pPr>
              <a:endParaRPr/>
            </a:p>
          </p:txBody>
        </p:sp>
      </p:grpSp>
      <p:sp>
        <p:nvSpPr>
          <p:cNvPr id="21" name="AutoShape 21"/>
          <p:cNvSpPr/>
          <p:nvPr/>
        </p:nvSpPr>
        <p:spPr>
          <a:xfrm>
            <a:off x="1028700" y="9270050"/>
            <a:ext cx="16230600" cy="0"/>
          </a:xfrm>
          <a:prstGeom prst="line">
            <a:avLst/>
          </a:prstGeom>
          <a:ln w="9525" cap="flat">
            <a:solidFill>
              <a:srgbClr val="ADADAD"/>
            </a:solidFill>
            <a:prstDash val="solid"/>
            <a:headEnd type="none" w="sm" len="sm"/>
            <a:tailEnd type="none" w="sm" len="sm"/>
          </a:ln>
        </p:spPr>
        <p:txBody>
          <a:bodyPr/>
          <a:lstStyle/>
          <a:p>
            <a:endParaRPr lang="en-US"/>
          </a:p>
        </p:txBody>
      </p:sp>
      <p:sp>
        <p:nvSpPr>
          <p:cNvPr id="22" name="Freeform 22"/>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6">
              <a:extLst>
                <a:ext uri="{96DAC541-7B7A-43D3-8B79-37D633B846F1}">
                  <asvg:svgBlip xmlns:asvg="http://schemas.microsoft.com/office/drawing/2016/SVG/main" r:embed="rId7"/>
                </a:ext>
              </a:extLst>
            </a:blip>
            <a:stretch>
              <a:fillRect r="-466233" b="-1383945"/>
            </a:stretch>
          </a:blipFill>
          <a:ln cap="sq">
            <a:noFill/>
            <a:prstDash val="solid"/>
            <a:miter/>
          </a:ln>
        </p:spPr>
        <p:txBody>
          <a:bodyPr/>
          <a:lstStyle/>
          <a:p>
            <a:endParaRPr lang="en-US"/>
          </a:p>
        </p:txBody>
      </p:sp>
      <p:sp>
        <p:nvSpPr>
          <p:cNvPr id="23" name="TextBox 23"/>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grpSp>
        <p:nvGrpSpPr>
          <p:cNvPr id="24" name="Group 24"/>
          <p:cNvGrpSpPr/>
          <p:nvPr/>
        </p:nvGrpSpPr>
        <p:grpSpPr>
          <a:xfrm>
            <a:off x="4529631" y="5621209"/>
            <a:ext cx="4637772" cy="2127408"/>
            <a:chOff x="0" y="0"/>
            <a:chExt cx="1230491" cy="564443"/>
          </a:xfrm>
        </p:grpSpPr>
        <p:sp>
          <p:nvSpPr>
            <p:cNvPr id="25" name="Freeform 25"/>
            <p:cNvSpPr/>
            <p:nvPr/>
          </p:nvSpPr>
          <p:spPr>
            <a:xfrm>
              <a:off x="0" y="0"/>
              <a:ext cx="1230491" cy="564443"/>
            </a:xfrm>
            <a:custGeom>
              <a:avLst/>
              <a:gdLst/>
              <a:ahLst/>
              <a:cxnLst/>
              <a:rect l="l" t="t" r="r" b="b"/>
              <a:pathLst>
                <a:path w="1230491" h="564443">
                  <a:moveTo>
                    <a:pt x="41733" y="0"/>
                  </a:moveTo>
                  <a:lnTo>
                    <a:pt x="1188759" y="0"/>
                  </a:lnTo>
                  <a:cubicBezTo>
                    <a:pt x="1211807" y="0"/>
                    <a:pt x="1230491" y="18684"/>
                    <a:pt x="1230491" y="41733"/>
                  </a:cubicBezTo>
                  <a:lnTo>
                    <a:pt x="1230491" y="522710"/>
                  </a:lnTo>
                  <a:cubicBezTo>
                    <a:pt x="1230491" y="545758"/>
                    <a:pt x="1211807" y="564443"/>
                    <a:pt x="1188759" y="564443"/>
                  </a:cubicBezTo>
                  <a:lnTo>
                    <a:pt x="41733" y="564443"/>
                  </a:lnTo>
                  <a:cubicBezTo>
                    <a:pt x="18684" y="564443"/>
                    <a:pt x="0" y="545758"/>
                    <a:pt x="0" y="522710"/>
                  </a:cubicBezTo>
                  <a:lnTo>
                    <a:pt x="0" y="41733"/>
                  </a:lnTo>
                  <a:cubicBezTo>
                    <a:pt x="0" y="18684"/>
                    <a:pt x="18684" y="0"/>
                    <a:pt x="41733" y="0"/>
                  </a:cubicBezTo>
                  <a:close/>
                </a:path>
              </a:pathLst>
            </a:custGeom>
            <a:solidFill>
              <a:srgbClr val="000000"/>
            </a:solidFill>
          </p:spPr>
          <p:txBody>
            <a:bodyPr/>
            <a:lstStyle/>
            <a:p>
              <a:endParaRPr lang="en-US"/>
            </a:p>
          </p:txBody>
        </p:sp>
        <p:sp>
          <p:nvSpPr>
            <p:cNvPr id="26" name="TextBox 26"/>
            <p:cNvSpPr txBox="1"/>
            <p:nvPr/>
          </p:nvSpPr>
          <p:spPr>
            <a:xfrm>
              <a:off x="0" y="-47625"/>
              <a:ext cx="1230491" cy="612068"/>
            </a:xfrm>
            <a:prstGeom prst="rect">
              <a:avLst/>
            </a:prstGeom>
          </p:spPr>
          <p:txBody>
            <a:bodyPr lIns="50800" tIns="50800" rIns="50800" bIns="50800" rtlCol="0" anchor="ctr"/>
            <a:lstStyle/>
            <a:p>
              <a:pPr algn="ctr">
                <a:lnSpc>
                  <a:spcPts val="2399"/>
                </a:lnSpc>
              </a:pPr>
              <a:endParaRPr/>
            </a:p>
          </p:txBody>
        </p:sp>
      </p:grpSp>
      <p:grpSp>
        <p:nvGrpSpPr>
          <p:cNvPr id="27" name="Group 27"/>
          <p:cNvGrpSpPr/>
          <p:nvPr/>
        </p:nvGrpSpPr>
        <p:grpSpPr>
          <a:xfrm>
            <a:off x="6029367" y="7653367"/>
            <a:ext cx="1638300" cy="1294041"/>
            <a:chOff x="0" y="0"/>
            <a:chExt cx="660400" cy="521629"/>
          </a:xfrm>
        </p:grpSpPr>
        <p:sp>
          <p:nvSpPr>
            <p:cNvPr id="28" name="Freeform 28"/>
            <p:cNvSpPr/>
            <p:nvPr/>
          </p:nvSpPr>
          <p:spPr>
            <a:xfrm>
              <a:off x="0" y="0"/>
              <a:ext cx="660400" cy="521629"/>
            </a:xfrm>
            <a:custGeom>
              <a:avLst/>
              <a:gdLst/>
              <a:ahLst/>
              <a:cxnLst/>
              <a:rect l="l" t="t" r="r" b="b"/>
              <a:pathLst>
                <a:path w="660400" h="521629">
                  <a:moveTo>
                    <a:pt x="220252" y="502560"/>
                  </a:moveTo>
                  <a:cubicBezTo>
                    <a:pt x="254109" y="514074"/>
                    <a:pt x="292600" y="521629"/>
                    <a:pt x="330378" y="521629"/>
                  </a:cubicBezTo>
                  <a:cubicBezTo>
                    <a:pt x="368157" y="521629"/>
                    <a:pt x="404509" y="515152"/>
                    <a:pt x="438009" y="503638"/>
                  </a:cubicBezTo>
                  <a:cubicBezTo>
                    <a:pt x="438723" y="503279"/>
                    <a:pt x="439435" y="503279"/>
                    <a:pt x="440148" y="502919"/>
                  </a:cubicBezTo>
                  <a:cubicBezTo>
                    <a:pt x="565955" y="456864"/>
                    <a:pt x="658618" y="335250"/>
                    <a:pt x="660400" y="199595"/>
                  </a:cubicBezTo>
                  <a:lnTo>
                    <a:pt x="660400" y="0"/>
                  </a:lnTo>
                  <a:lnTo>
                    <a:pt x="0" y="0"/>
                  </a:lnTo>
                  <a:lnTo>
                    <a:pt x="0" y="199446"/>
                  </a:lnTo>
                  <a:cubicBezTo>
                    <a:pt x="1782" y="335969"/>
                    <a:pt x="93019" y="457584"/>
                    <a:pt x="220252" y="502560"/>
                  </a:cubicBezTo>
                  <a:close/>
                </a:path>
              </a:pathLst>
            </a:custGeom>
            <a:solidFill>
              <a:srgbClr val="EDAD08"/>
            </a:solidFill>
          </p:spPr>
          <p:txBody>
            <a:bodyPr/>
            <a:lstStyle/>
            <a:p>
              <a:endParaRPr lang="en-US"/>
            </a:p>
          </p:txBody>
        </p:sp>
        <p:sp>
          <p:nvSpPr>
            <p:cNvPr id="29" name="TextBox 29"/>
            <p:cNvSpPr txBox="1"/>
            <p:nvPr/>
          </p:nvSpPr>
          <p:spPr>
            <a:xfrm>
              <a:off x="0" y="-47625"/>
              <a:ext cx="660400" cy="442254"/>
            </a:xfrm>
            <a:prstGeom prst="rect">
              <a:avLst/>
            </a:prstGeom>
          </p:spPr>
          <p:txBody>
            <a:bodyPr lIns="50800" tIns="50800" rIns="50800" bIns="50800" rtlCol="0" anchor="ctr"/>
            <a:lstStyle/>
            <a:p>
              <a:pPr algn="ctr">
                <a:lnSpc>
                  <a:spcPts val="2399"/>
                </a:lnSpc>
              </a:pPr>
              <a:endParaRPr/>
            </a:p>
          </p:txBody>
        </p:sp>
      </p:grpSp>
      <p:grpSp>
        <p:nvGrpSpPr>
          <p:cNvPr id="30" name="Group 30"/>
          <p:cNvGrpSpPr/>
          <p:nvPr/>
        </p:nvGrpSpPr>
        <p:grpSpPr>
          <a:xfrm>
            <a:off x="10621503" y="5621209"/>
            <a:ext cx="4637772" cy="2127408"/>
            <a:chOff x="0" y="0"/>
            <a:chExt cx="1230491" cy="564443"/>
          </a:xfrm>
        </p:grpSpPr>
        <p:sp>
          <p:nvSpPr>
            <p:cNvPr id="31" name="Freeform 31"/>
            <p:cNvSpPr/>
            <p:nvPr/>
          </p:nvSpPr>
          <p:spPr>
            <a:xfrm>
              <a:off x="0" y="0"/>
              <a:ext cx="1230491" cy="564443"/>
            </a:xfrm>
            <a:custGeom>
              <a:avLst/>
              <a:gdLst/>
              <a:ahLst/>
              <a:cxnLst/>
              <a:rect l="l" t="t" r="r" b="b"/>
              <a:pathLst>
                <a:path w="1230491" h="564443">
                  <a:moveTo>
                    <a:pt x="41733" y="0"/>
                  </a:moveTo>
                  <a:lnTo>
                    <a:pt x="1188759" y="0"/>
                  </a:lnTo>
                  <a:cubicBezTo>
                    <a:pt x="1211807" y="0"/>
                    <a:pt x="1230491" y="18684"/>
                    <a:pt x="1230491" y="41733"/>
                  </a:cubicBezTo>
                  <a:lnTo>
                    <a:pt x="1230491" y="522710"/>
                  </a:lnTo>
                  <a:cubicBezTo>
                    <a:pt x="1230491" y="545758"/>
                    <a:pt x="1211807" y="564443"/>
                    <a:pt x="1188759" y="564443"/>
                  </a:cubicBezTo>
                  <a:lnTo>
                    <a:pt x="41733" y="564443"/>
                  </a:lnTo>
                  <a:cubicBezTo>
                    <a:pt x="18684" y="564443"/>
                    <a:pt x="0" y="545758"/>
                    <a:pt x="0" y="522710"/>
                  </a:cubicBezTo>
                  <a:lnTo>
                    <a:pt x="0" y="41733"/>
                  </a:lnTo>
                  <a:cubicBezTo>
                    <a:pt x="0" y="18684"/>
                    <a:pt x="18684" y="0"/>
                    <a:pt x="41733" y="0"/>
                  </a:cubicBezTo>
                  <a:close/>
                </a:path>
              </a:pathLst>
            </a:custGeom>
            <a:solidFill>
              <a:srgbClr val="000000"/>
            </a:solidFill>
          </p:spPr>
          <p:txBody>
            <a:bodyPr/>
            <a:lstStyle/>
            <a:p>
              <a:endParaRPr lang="en-US"/>
            </a:p>
          </p:txBody>
        </p:sp>
        <p:sp>
          <p:nvSpPr>
            <p:cNvPr id="32" name="TextBox 32"/>
            <p:cNvSpPr txBox="1"/>
            <p:nvPr/>
          </p:nvSpPr>
          <p:spPr>
            <a:xfrm>
              <a:off x="0" y="-47625"/>
              <a:ext cx="1230491" cy="612068"/>
            </a:xfrm>
            <a:prstGeom prst="rect">
              <a:avLst/>
            </a:prstGeom>
          </p:spPr>
          <p:txBody>
            <a:bodyPr lIns="50800" tIns="50800" rIns="50800" bIns="50800" rtlCol="0" anchor="ctr"/>
            <a:lstStyle/>
            <a:p>
              <a:pPr algn="ctr">
                <a:lnSpc>
                  <a:spcPts val="2399"/>
                </a:lnSpc>
              </a:pPr>
              <a:endParaRPr/>
            </a:p>
          </p:txBody>
        </p:sp>
      </p:grpSp>
      <p:grpSp>
        <p:nvGrpSpPr>
          <p:cNvPr id="33" name="Group 33"/>
          <p:cNvGrpSpPr/>
          <p:nvPr/>
        </p:nvGrpSpPr>
        <p:grpSpPr>
          <a:xfrm>
            <a:off x="12121239" y="7653367"/>
            <a:ext cx="1638300" cy="1294041"/>
            <a:chOff x="0" y="0"/>
            <a:chExt cx="660400" cy="521629"/>
          </a:xfrm>
        </p:grpSpPr>
        <p:sp>
          <p:nvSpPr>
            <p:cNvPr id="34" name="Freeform 34"/>
            <p:cNvSpPr/>
            <p:nvPr/>
          </p:nvSpPr>
          <p:spPr>
            <a:xfrm>
              <a:off x="0" y="0"/>
              <a:ext cx="660400" cy="521629"/>
            </a:xfrm>
            <a:custGeom>
              <a:avLst/>
              <a:gdLst/>
              <a:ahLst/>
              <a:cxnLst/>
              <a:rect l="l" t="t" r="r" b="b"/>
              <a:pathLst>
                <a:path w="660400" h="521629">
                  <a:moveTo>
                    <a:pt x="220252" y="502560"/>
                  </a:moveTo>
                  <a:cubicBezTo>
                    <a:pt x="254109" y="514074"/>
                    <a:pt x="292600" y="521629"/>
                    <a:pt x="330378" y="521629"/>
                  </a:cubicBezTo>
                  <a:cubicBezTo>
                    <a:pt x="368157" y="521629"/>
                    <a:pt x="404509" y="515152"/>
                    <a:pt x="438009" y="503638"/>
                  </a:cubicBezTo>
                  <a:cubicBezTo>
                    <a:pt x="438723" y="503279"/>
                    <a:pt x="439435" y="503279"/>
                    <a:pt x="440148" y="502919"/>
                  </a:cubicBezTo>
                  <a:cubicBezTo>
                    <a:pt x="565955" y="456864"/>
                    <a:pt x="658618" y="335250"/>
                    <a:pt x="660400" y="199595"/>
                  </a:cubicBezTo>
                  <a:lnTo>
                    <a:pt x="660400" y="0"/>
                  </a:lnTo>
                  <a:lnTo>
                    <a:pt x="0" y="0"/>
                  </a:lnTo>
                  <a:lnTo>
                    <a:pt x="0" y="199446"/>
                  </a:lnTo>
                  <a:cubicBezTo>
                    <a:pt x="1782" y="335969"/>
                    <a:pt x="93019" y="457584"/>
                    <a:pt x="220252" y="502560"/>
                  </a:cubicBezTo>
                  <a:close/>
                </a:path>
              </a:pathLst>
            </a:custGeom>
            <a:solidFill>
              <a:srgbClr val="EDAD08"/>
            </a:solidFill>
          </p:spPr>
          <p:txBody>
            <a:bodyPr/>
            <a:lstStyle/>
            <a:p>
              <a:endParaRPr lang="en-US"/>
            </a:p>
          </p:txBody>
        </p:sp>
        <p:sp>
          <p:nvSpPr>
            <p:cNvPr id="35" name="TextBox 35"/>
            <p:cNvSpPr txBox="1"/>
            <p:nvPr/>
          </p:nvSpPr>
          <p:spPr>
            <a:xfrm>
              <a:off x="0" y="-47625"/>
              <a:ext cx="660400" cy="442254"/>
            </a:xfrm>
            <a:prstGeom prst="rect">
              <a:avLst/>
            </a:prstGeom>
          </p:spPr>
          <p:txBody>
            <a:bodyPr lIns="50800" tIns="50800" rIns="50800" bIns="50800" rtlCol="0" anchor="ctr"/>
            <a:lstStyle/>
            <a:p>
              <a:pPr algn="ctr">
                <a:lnSpc>
                  <a:spcPts val="2399"/>
                </a:lnSpc>
              </a:pPr>
              <a:endParaRPr/>
            </a:p>
          </p:txBody>
        </p:sp>
      </p:grpSp>
      <p:sp>
        <p:nvSpPr>
          <p:cNvPr id="36" name="Freeform 36"/>
          <p:cNvSpPr/>
          <p:nvPr/>
        </p:nvSpPr>
        <p:spPr>
          <a:xfrm>
            <a:off x="1028700" y="1345730"/>
            <a:ext cx="1007178" cy="1195464"/>
          </a:xfrm>
          <a:custGeom>
            <a:avLst/>
            <a:gdLst/>
            <a:ahLst/>
            <a:cxnLst/>
            <a:rect l="l" t="t" r="r" b="b"/>
            <a:pathLst>
              <a:path w="1007178" h="1195464">
                <a:moveTo>
                  <a:pt x="0" y="0"/>
                </a:moveTo>
                <a:lnTo>
                  <a:pt x="1007178" y="0"/>
                </a:lnTo>
                <a:lnTo>
                  <a:pt x="1007178" y="1195464"/>
                </a:lnTo>
                <a:lnTo>
                  <a:pt x="0" y="119546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37" name="Freeform 37"/>
          <p:cNvSpPr/>
          <p:nvPr/>
        </p:nvSpPr>
        <p:spPr>
          <a:xfrm>
            <a:off x="16252122" y="1345730"/>
            <a:ext cx="1007178" cy="1195464"/>
          </a:xfrm>
          <a:custGeom>
            <a:avLst/>
            <a:gdLst/>
            <a:ahLst/>
            <a:cxnLst/>
            <a:rect l="l" t="t" r="r" b="b"/>
            <a:pathLst>
              <a:path w="1007178" h="1195464">
                <a:moveTo>
                  <a:pt x="0" y="0"/>
                </a:moveTo>
                <a:lnTo>
                  <a:pt x="1007178" y="0"/>
                </a:lnTo>
                <a:lnTo>
                  <a:pt x="1007178" y="1195464"/>
                </a:lnTo>
                <a:lnTo>
                  <a:pt x="0" y="119546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38" name="Freeform 38"/>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9" name="Freeform 39"/>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0" name="Freeform 40"/>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1" name="Freeform 41"/>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42" name="Freeform 42"/>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43" name="Freeform 43"/>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44" name="Freeform 44"/>
          <p:cNvSpPr/>
          <p:nvPr/>
        </p:nvSpPr>
        <p:spPr>
          <a:xfrm rot="5400000" flipH="1" flipV="1">
            <a:off x="17753802" y="-1243374"/>
            <a:ext cx="1870269" cy="2276190"/>
          </a:xfrm>
          <a:custGeom>
            <a:avLst/>
            <a:gdLst/>
            <a:ahLst/>
            <a:cxnLst/>
            <a:rect l="l" t="t" r="r" b="b"/>
            <a:pathLst>
              <a:path w="1870269" h="2276190">
                <a:moveTo>
                  <a:pt x="1870270" y="2276189"/>
                </a:moveTo>
                <a:lnTo>
                  <a:pt x="0" y="2276189"/>
                </a:lnTo>
                <a:lnTo>
                  <a:pt x="0" y="0"/>
                </a:lnTo>
                <a:lnTo>
                  <a:pt x="1870270" y="0"/>
                </a:lnTo>
                <a:lnTo>
                  <a:pt x="1870270" y="2276189"/>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5" name="Freeform 45"/>
          <p:cNvSpPr/>
          <p:nvPr/>
        </p:nvSpPr>
        <p:spPr>
          <a:xfrm>
            <a:off x="6928758" y="3324485"/>
            <a:ext cx="549587" cy="332958"/>
          </a:xfrm>
          <a:custGeom>
            <a:avLst/>
            <a:gdLst/>
            <a:ahLst/>
            <a:cxnLst/>
            <a:rect l="l" t="t" r="r" b="b"/>
            <a:pathLst>
              <a:path w="549587" h="332958">
                <a:moveTo>
                  <a:pt x="0" y="0"/>
                </a:moveTo>
                <a:lnTo>
                  <a:pt x="549587" y="0"/>
                </a:lnTo>
                <a:lnTo>
                  <a:pt x="549587" y="332958"/>
                </a:lnTo>
                <a:lnTo>
                  <a:pt x="0" y="33295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6" name="Freeform 46"/>
          <p:cNvSpPr/>
          <p:nvPr/>
        </p:nvSpPr>
        <p:spPr>
          <a:xfrm>
            <a:off x="13022487" y="3324485"/>
            <a:ext cx="549587" cy="332958"/>
          </a:xfrm>
          <a:custGeom>
            <a:avLst/>
            <a:gdLst/>
            <a:ahLst/>
            <a:cxnLst/>
            <a:rect l="l" t="t" r="r" b="b"/>
            <a:pathLst>
              <a:path w="549587" h="332958">
                <a:moveTo>
                  <a:pt x="0" y="0"/>
                </a:moveTo>
                <a:lnTo>
                  <a:pt x="549587" y="0"/>
                </a:lnTo>
                <a:lnTo>
                  <a:pt x="549587" y="332958"/>
                </a:lnTo>
                <a:lnTo>
                  <a:pt x="0" y="33295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7" name="Freeform 47"/>
          <p:cNvSpPr/>
          <p:nvPr/>
        </p:nvSpPr>
        <p:spPr>
          <a:xfrm>
            <a:off x="7954968" y="3658485"/>
            <a:ext cx="1005243" cy="643356"/>
          </a:xfrm>
          <a:custGeom>
            <a:avLst/>
            <a:gdLst/>
            <a:ahLst/>
            <a:cxnLst/>
            <a:rect l="l" t="t" r="r" b="b"/>
            <a:pathLst>
              <a:path w="1005243" h="643356">
                <a:moveTo>
                  <a:pt x="0" y="0"/>
                </a:moveTo>
                <a:lnTo>
                  <a:pt x="1005244" y="0"/>
                </a:lnTo>
                <a:lnTo>
                  <a:pt x="1005244" y="643355"/>
                </a:lnTo>
                <a:lnTo>
                  <a:pt x="0" y="64335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8" name="Freeform 48"/>
          <p:cNvSpPr/>
          <p:nvPr/>
        </p:nvSpPr>
        <p:spPr>
          <a:xfrm>
            <a:off x="9391848" y="6283838"/>
            <a:ext cx="1005243" cy="643356"/>
          </a:xfrm>
          <a:custGeom>
            <a:avLst/>
            <a:gdLst/>
            <a:ahLst/>
            <a:cxnLst/>
            <a:rect l="l" t="t" r="r" b="b"/>
            <a:pathLst>
              <a:path w="1005243" h="643356">
                <a:moveTo>
                  <a:pt x="0" y="0"/>
                </a:moveTo>
                <a:lnTo>
                  <a:pt x="1005244" y="0"/>
                </a:lnTo>
                <a:lnTo>
                  <a:pt x="1005244" y="643356"/>
                </a:lnTo>
                <a:lnTo>
                  <a:pt x="0" y="64335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9" name="TextBox 49"/>
          <p:cNvSpPr txBox="1"/>
          <p:nvPr/>
        </p:nvSpPr>
        <p:spPr>
          <a:xfrm>
            <a:off x="3383674" y="3944033"/>
            <a:ext cx="3622264" cy="1353326"/>
          </a:xfrm>
          <a:prstGeom prst="rect">
            <a:avLst/>
          </a:prstGeom>
        </p:spPr>
        <p:txBody>
          <a:bodyPr lIns="0" tIns="0" rIns="0" bIns="0" rtlCol="0" anchor="t">
            <a:spAutoFit/>
          </a:bodyPr>
          <a:lstStyle/>
          <a:p>
            <a:pPr marL="0" lvl="0" indent="0" algn="ctr">
              <a:lnSpc>
                <a:spcPts val="2197"/>
              </a:lnSpc>
              <a:spcBef>
                <a:spcPct val="0"/>
              </a:spcBef>
            </a:pPr>
            <a:r>
              <a:rPr lang="en-US" sz="1464">
                <a:solidFill>
                  <a:srgbClr val="FFFFFF"/>
                </a:solidFill>
                <a:latin typeface="Barlow"/>
                <a:ea typeface="Barlow"/>
                <a:cs typeface="Barlow"/>
                <a:sym typeface="Barlow"/>
              </a:rPr>
              <a:t>New comers  Inability to access reliable resources, information, network, referrals and pathways to employment, housing citizenship and social integration.</a:t>
            </a:r>
          </a:p>
          <a:p>
            <a:pPr marL="0" lvl="0" indent="0" algn="ctr">
              <a:lnSpc>
                <a:spcPts val="2197"/>
              </a:lnSpc>
              <a:spcBef>
                <a:spcPct val="0"/>
              </a:spcBef>
            </a:pPr>
            <a:endParaRPr lang="en-US" sz="1464">
              <a:solidFill>
                <a:srgbClr val="FFFFFF"/>
              </a:solidFill>
              <a:latin typeface="Barlow"/>
              <a:ea typeface="Barlow"/>
              <a:cs typeface="Barlow"/>
              <a:sym typeface="Barlow"/>
            </a:endParaRPr>
          </a:p>
        </p:txBody>
      </p:sp>
      <p:sp>
        <p:nvSpPr>
          <p:cNvPr id="50" name="TextBox 50"/>
          <p:cNvSpPr txBox="1"/>
          <p:nvPr/>
        </p:nvSpPr>
        <p:spPr>
          <a:xfrm>
            <a:off x="9690138" y="3870856"/>
            <a:ext cx="3545496" cy="1550328"/>
          </a:xfrm>
          <a:prstGeom prst="rect">
            <a:avLst/>
          </a:prstGeom>
        </p:spPr>
        <p:txBody>
          <a:bodyPr lIns="0" tIns="0" rIns="0" bIns="0" rtlCol="0" anchor="t">
            <a:spAutoFit/>
          </a:bodyPr>
          <a:lstStyle/>
          <a:p>
            <a:pPr algn="ctr">
              <a:lnSpc>
                <a:spcPts val="2263"/>
              </a:lnSpc>
            </a:pPr>
            <a:r>
              <a:rPr lang="en-US" sz="1508">
                <a:solidFill>
                  <a:srgbClr val="FFFFFF"/>
                </a:solidFill>
                <a:latin typeface="Barlow"/>
                <a:ea typeface="Barlow"/>
                <a:cs typeface="Barlow"/>
                <a:sym typeface="Barlow"/>
              </a:rPr>
              <a:t>There is Limited digital collaboration among the 35 member organizations that hinders effective communication, shared resources and coordinated support.</a:t>
            </a:r>
          </a:p>
          <a:p>
            <a:pPr marL="0" lvl="0" indent="0" algn="ctr">
              <a:lnSpc>
                <a:spcPts val="1663"/>
              </a:lnSpc>
              <a:spcBef>
                <a:spcPct val="0"/>
              </a:spcBef>
            </a:pPr>
            <a:endParaRPr lang="en-US" sz="1508">
              <a:solidFill>
                <a:srgbClr val="FFFFFF"/>
              </a:solidFill>
              <a:latin typeface="Barlow"/>
              <a:ea typeface="Barlow"/>
              <a:cs typeface="Barlow"/>
              <a:sym typeface="Barlow"/>
            </a:endParaRPr>
          </a:p>
          <a:p>
            <a:pPr marL="0" lvl="0" indent="0" algn="ctr">
              <a:lnSpc>
                <a:spcPts val="1663"/>
              </a:lnSpc>
              <a:spcBef>
                <a:spcPct val="0"/>
              </a:spcBef>
            </a:pPr>
            <a:endParaRPr lang="en-US" sz="1508">
              <a:solidFill>
                <a:srgbClr val="FFFFFF"/>
              </a:solidFill>
              <a:latin typeface="Barlow"/>
              <a:ea typeface="Barlow"/>
              <a:cs typeface="Barlow"/>
              <a:sym typeface="Barlow"/>
            </a:endParaRPr>
          </a:p>
        </p:txBody>
      </p:sp>
      <p:sp>
        <p:nvSpPr>
          <p:cNvPr id="51" name="TextBox 51"/>
          <p:cNvSpPr txBox="1"/>
          <p:nvPr/>
        </p:nvSpPr>
        <p:spPr>
          <a:xfrm>
            <a:off x="4511694" y="386905"/>
            <a:ext cx="9264612" cy="597790"/>
          </a:xfrm>
          <a:prstGeom prst="rect">
            <a:avLst/>
          </a:prstGeom>
        </p:spPr>
        <p:txBody>
          <a:bodyPr lIns="0" tIns="0" rIns="0" bIns="0" rtlCol="0" anchor="t">
            <a:spAutoFit/>
          </a:bodyPr>
          <a:lstStyle/>
          <a:p>
            <a:pPr algn="ctr">
              <a:lnSpc>
                <a:spcPts val="4850"/>
              </a:lnSpc>
            </a:pPr>
            <a:r>
              <a:rPr lang="en-US" sz="3464" b="1">
                <a:solidFill>
                  <a:srgbClr val="2D3740"/>
                </a:solidFill>
                <a:latin typeface="Barlow Bold"/>
                <a:ea typeface="Barlow Bold"/>
                <a:cs typeface="Barlow Bold"/>
                <a:sym typeface="Barlow Bold"/>
              </a:rPr>
              <a:t>OVERVIEW</a:t>
            </a:r>
          </a:p>
        </p:txBody>
      </p:sp>
      <p:sp>
        <p:nvSpPr>
          <p:cNvPr id="52" name="TextBox 52"/>
          <p:cNvSpPr txBox="1"/>
          <p:nvPr/>
        </p:nvSpPr>
        <p:spPr>
          <a:xfrm>
            <a:off x="12530178" y="9408163"/>
            <a:ext cx="4729122" cy="368201"/>
          </a:xfrm>
          <a:prstGeom prst="rect">
            <a:avLst/>
          </a:prstGeom>
        </p:spPr>
        <p:txBody>
          <a:bodyPr lIns="0" tIns="0" rIns="0" bIns="0" rtlCol="0" anchor="t">
            <a:spAutoFit/>
          </a:bodyPr>
          <a:lstStyle/>
          <a:p>
            <a:pPr algn="r">
              <a:lnSpc>
                <a:spcPts val="3100"/>
              </a:lnSpc>
            </a:pPr>
            <a:r>
              <a:rPr lang="en-US" sz="2000" b="1">
                <a:solidFill>
                  <a:srgbClr val="2D3740"/>
                </a:solidFill>
                <a:latin typeface="Nunito Sans Bold"/>
                <a:ea typeface="Nunito Sans Bold"/>
                <a:cs typeface="Nunito Sans Bold"/>
                <a:sym typeface="Nunito Sans Bold"/>
              </a:rPr>
              <a:t>Slide 03</a:t>
            </a:r>
          </a:p>
        </p:txBody>
      </p:sp>
      <p:sp>
        <p:nvSpPr>
          <p:cNvPr id="53" name="TextBox 53"/>
          <p:cNvSpPr txBox="1"/>
          <p:nvPr/>
        </p:nvSpPr>
        <p:spPr>
          <a:xfrm>
            <a:off x="4736823" y="5910684"/>
            <a:ext cx="4223388" cy="373155"/>
          </a:xfrm>
          <a:prstGeom prst="rect">
            <a:avLst/>
          </a:prstGeom>
        </p:spPr>
        <p:txBody>
          <a:bodyPr lIns="0" tIns="0" rIns="0" bIns="0" rtlCol="0" anchor="t">
            <a:spAutoFit/>
          </a:bodyPr>
          <a:lstStyle/>
          <a:p>
            <a:pPr marL="0" lvl="1" indent="0" algn="ctr">
              <a:lnSpc>
                <a:spcPts val="3057"/>
              </a:lnSpc>
              <a:spcBef>
                <a:spcPct val="0"/>
              </a:spcBef>
            </a:pPr>
            <a:r>
              <a:rPr lang="en-US" sz="2183" b="1">
                <a:solidFill>
                  <a:srgbClr val="FFFFFF"/>
                </a:solidFill>
                <a:latin typeface="Barlow Semi-Bold"/>
                <a:ea typeface="Barlow Semi-Bold"/>
                <a:cs typeface="Barlow Semi-Bold"/>
                <a:sym typeface="Barlow Semi-Bold"/>
              </a:rPr>
              <a:t>NEWCOMERS</a:t>
            </a:r>
          </a:p>
        </p:txBody>
      </p:sp>
      <p:sp>
        <p:nvSpPr>
          <p:cNvPr id="54" name="TextBox 54"/>
          <p:cNvSpPr txBox="1"/>
          <p:nvPr/>
        </p:nvSpPr>
        <p:spPr>
          <a:xfrm>
            <a:off x="4810736" y="6341239"/>
            <a:ext cx="4075631" cy="1381914"/>
          </a:xfrm>
          <a:prstGeom prst="rect">
            <a:avLst/>
          </a:prstGeom>
        </p:spPr>
        <p:txBody>
          <a:bodyPr lIns="0" tIns="0" rIns="0" bIns="0" rtlCol="0" anchor="t">
            <a:spAutoFit/>
          </a:bodyPr>
          <a:lstStyle/>
          <a:p>
            <a:pPr marL="0" lvl="0" indent="0" algn="ctr">
              <a:lnSpc>
                <a:spcPts val="2218"/>
              </a:lnSpc>
              <a:spcBef>
                <a:spcPct val="0"/>
              </a:spcBef>
            </a:pPr>
            <a:r>
              <a:rPr lang="en-US" sz="1479">
                <a:solidFill>
                  <a:srgbClr val="FFFFFF"/>
                </a:solidFill>
                <a:latin typeface="Barlow"/>
                <a:ea typeface="Barlow"/>
                <a:cs typeface="Barlow"/>
                <a:sym typeface="Barlow"/>
              </a:rPr>
              <a:t>Limited or no access to mentorship, IT skills development, soft skills, leadership opportunities by black Canadian youth which is needed for long term empowerment and inclusion.</a:t>
            </a:r>
          </a:p>
          <a:p>
            <a:pPr marL="0" lvl="0" indent="0" algn="ctr">
              <a:lnSpc>
                <a:spcPts val="2218"/>
              </a:lnSpc>
              <a:spcBef>
                <a:spcPct val="0"/>
              </a:spcBef>
            </a:pPr>
            <a:endParaRPr lang="en-US" sz="1479">
              <a:solidFill>
                <a:srgbClr val="FFFFFF"/>
              </a:solidFill>
              <a:latin typeface="Barlow"/>
              <a:ea typeface="Barlow"/>
              <a:cs typeface="Barlow"/>
              <a:sym typeface="Barlow"/>
            </a:endParaRPr>
          </a:p>
        </p:txBody>
      </p:sp>
      <p:sp>
        <p:nvSpPr>
          <p:cNvPr id="55" name="TextBox 55"/>
          <p:cNvSpPr txBox="1"/>
          <p:nvPr/>
        </p:nvSpPr>
        <p:spPr>
          <a:xfrm>
            <a:off x="10976453" y="5910684"/>
            <a:ext cx="3927873" cy="373155"/>
          </a:xfrm>
          <a:prstGeom prst="rect">
            <a:avLst/>
          </a:prstGeom>
        </p:spPr>
        <p:txBody>
          <a:bodyPr lIns="0" tIns="0" rIns="0" bIns="0" rtlCol="0" anchor="t">
            <a:spAutoFit/>
          </a:bodyPr>
          <a:lstStyle/>
          <a:p>
            <a:pPr marL="0" lvl="1" indent="0" algn="ctr">
              <a:lnSpc>
                <a:spcPts val="3057"/>
              </a:lnSpc>
              <a:spcBef>
                <a:spcPct val="0"/>
              </a:spcBef>
            </a:pPr>
            <a:r>
              <a:rPr lang="en-US" sz="2183" b="1">
                <a:solidFill>
                  <a:srgbClr val="FFFFFF"/>
                </a:solidFill>
                <a:latin typeface="Barlow Semi-Bold"/>
                <a:ea typeface="Barlow Semi-Bold"/>
                <a:cs typeface="Barlow Semi-Bold"/>
                <a:sym typeface="Barlow Semi-Bold"/>
              </a:rPr>
              <a:t>BCCCC</a:t>
            </a:r>
          </a:p>
        </p:txBody>
      </p:sp>
      <p:sp>
        <p:nvSpPr>
          <p:cNvPr id="56" name="TextBox 56"/>
          <p:cNvSpPr txBox="1"/>
          <p:nvPr/>
        </p:nvSpPr>
        <p:spPr>
          <a:xfrm>
            <a:off x="11093896" y="6264788"/>
            <a:ext cx="3692987" cy="1341480"/>
          </a:xfrm>
          <a:prstGeom prst="rect">
            <a:avLst/>
          </a:prstGeom>
        </p:spPr>
        <p:txBody>
          <a:bodyPr lIns="0" tIns="0" rIns="0" bIns="0" rtlCol="0" anchor="t">
            <a:spAutoFit/>
          </a:bodyPr>
          <a:lstStyle/>
          <a:p>
            <a:pPr marL="0" lvl="0" indent="0" algn="ctr">
              <a:lnSpc>
                <a:spcPts val="2177"/>
              </a:lnSpc>
              <a:spcBef>
                <a:spcPct val="0"/>
              </a:spcBef>
            </a:pPr>
            <a:r>
              <a:rPr lang="en-US" sz="1451">
                <a:solidFill>
                  <a:srgbClr val="FFFFFF"/>
                </a:solidFill>
                <a:latin typeface="Barlow"/>
                <a:ea typeface="Barlow"/>
                <a:cs typeface="Barlow"/>
                <a:sym typeface="Barlow"/>
              </a:rPr>
              <a:t>Inability to track attendance and processes on the website during meetings which are valuable data that  can be analyzed for insights into planning future events or programs.</a:t>
            </a:r>
          </a:p>
          <a:p>
            <a:pPr marL="0" lvl="0" indent="0" algn="ctr">
              <a:lnSpc>
                <a:spcPts val="2177"/>
              </a:lnSpc>
              <a:spcBef>
                <a:spcPct val="0"/>
              </a:spcBef>
            </a:pPr>
            <a:endParaRPr lang="en-US" sz="1451">
              <a:solidFill>
                <a:srgbClr val="FFFFFF"/>
              </a:solidFill>
              <a:latin typeface="Barlow"/>
              <a:ea typeface="Barlow"/>
              <a:cs typeface="Barlow"/>
              <a:sym typeface="Barlow"/>
            </a:endParaRPr>
          </a:p>
        </p:txBody>
      </p:sp>
      <p:sp>
        <p:nvSpPr>
          <p:cNvPr id="57" name="Freeform 57"/>
          <p:cNvSpPr/>
          <p:nvPr/>
        </p:nvSpPr>
        <p:spPr>
          <a:xfrm>
            <a:off x="5076337" y="2392189"/>
            <a:ext cx="542548" cy="690045"/>
          </a:xfrm>
          <a:custGeom>
            <a:avLst/>
            <a:gdLst/>
            <a:ahLst/>
            <a:cxnLst/>
            <a:rect l="l" t="t" r="r" b="b"/>
            <a:pathLst>
              <a:path w="542548" h="690045">
                <a:moveTo>
                  <a:pt x="0" y="0"/>
                </a:moveTo>
                <a:lnTo>
                  <a:pt x="542548" y="0"/>
                </a:lnTo>
                <a:lnTo>
                  <a:pt x="542548" y="690045"/>
                </a:lnTo>
                <a:lnTo>
                  <a:pt x="0" y="69004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58" name="Freeform 58"/>
          <p:cNvSpPr/>
          <p:nvPr/>
        </p:nvSpPr>
        <p:spPr>
          <a:xfrm>
            <a:off x="11168209" y="2196172"/>
            <a:ext cx="542548" cy="690045"/>
          </a:xfrm>
          <a:custGeom>
            <a:avLst/>
            <a:gdLst/>
            <a:ahLst/>
            <a:cxnLst/>
            <a:rect l="l" t="t" r="r" b="b"/>
            <a:pathLst>
              <a:path w="542548" h="690045">
                <a:moveTo>
                  <a:pt x="0" y="0"/>
                </a:moveTo>
                <a:lnTo>
                  <a:pt x="542547" y="0"/>
                </a:lnTo>
                <a:lnTo>
                  <a:pt x="542547" y="690045"/>
                </a:lnTo>
                <a:lnTo>
                  <a:pt x="0" y="69004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59" name="Freeform 59"/>
          <p:cNvSpPr/>
          <p:nvPr/>
        </p:nvSpPr>
        <p:spPr>
          <a:xfrm>
            <a:off x="6577277" y="7939117"/>
            <a:ext cx="542548" cy="690045"/>
          </a:xfrm>
          <a:custGeom>
            <a:avLst/>
            <a:gdLst/>
            <a:ahLst/>
            <a:cxnLst/>
            <a:rect l="l" t="t" r="r" b="b"/>
            <a:pathLst>
              <a:path w="542548" h="690045">
                <a:moveTo>
                  <a:pt x="0" y="0"/>
                </a:moveTo>
                <a:lnTo>
                  <a:pt x="542548" y="0"/>
                </a:lnTo>
                <a:lnTo>
                  <a:pt x="542548" y="690045"/>
                </a:lnTo>
                <a:lnTo>
                  <a:pt x="0" y="69004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60" name="Freeform 60"/>
          <p:cNvSpPr/>
          <p:nvPr/>
        </p:nvSpPr>
        <p:spPr>
          <a:xfrm>
            <a:off x="12751213" y="8004654"/>
            <a:ext cx="542548" cy="690045"/>
          </a:xfrm>
          <a:custGeom>
            <a:avLst/>
            <a:gdLst/>
            <a:ahLst/>
            <a:cxnLst/>
            <a:rect l="l" t="t" r="r" b="b"/>
            <a:pathLst>
              <a:path w="542548" h="690045">
                <a:moveTo>
                  <a:pt x="0" y="0"/>
                </a:moveTo>
                <a:lnTo>
                  <a:pt x="542548" y="0"/>
                </a:lnTo>
                <a:lnTo>
                  <a:pt x="542548" y="690044"/>
                </a:lnTo>
                <a:lnTo>
                  <a:pt x="0" y="69004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61" name="TextBox 61"/>
          <p:cNvSpPr txBox="1"/>
          <p:nvPr/>
        </p:nvSpPr>
        <p:spPr>
          <a:xfrm>
            <a:off x="6234779" y="1210668"/>
            <a:ext cx="5865316" cy="527686"/>
          </a:xfrm>
          <a:prstGeom prst="rect">
            <a:avLst/>
          </a:prstGeom>
        </p:spPr>
        <p:txBody>
          <a:bodyPr lIns="0" tIns="0" rIns="0" bIns="0" rtlCol="0" anchor="t">
            <a:spAutoFit/>
          </a:bodyPr>
          <a:lstStyle/>
          <a:p>
            <a:pPr algn="ctr">
              <a:lnSpc>
                <a:spcPts val="4349"/>
              </a:lnSpc>
              <a:spcBef>
                <a:spcPct val="0"/>
              </a:spcBef>
            </a:pPr>
            <a:r>
              <a:rPr lang="en-US" sz="2899" b="1" spc="150">
                <a:solidFill>
                  <a:srgbClr val="000000"/>
                </a:solidFill>
                <a:latin typeface="Barlow Bold"/>
                <a:ea typeface="Barlow Bold"/>
                <a:cs typeface="Barlow Bold"/>
                <a:sym typeface="Barlow Bold"/>
              </a:rPr>
              <a:t>PROBLEM STATEMENT 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6686971" y="8153005"/>
            <a:ext cx="4385292" cy="1794767"/>
          </a:xfrm>
          <a:custGeom>
            <a:avLst/>
            <a:gdLst/>
            <a:ahLst/>
            <a:cxnLst/>
            <a:rect l="l" t="t" r="r" b="b"/>
            <a:pathLst>
              <a:path w="4385292" h="1794767">
                <a:moveTo>
                  <a:pt x="0" y="0"/>
                </a:moveTo>
                <a:lnTo>
                  <a:pt x="4385292" y="0"/>
                </a:lnTo>
                <a:lnTo>
                  <a:pt x="4385292" y="1794767"/>
                </a:lnTo>
                <a:lnTo>
                  <a:pt x="0" y="1794767"/>
                </a:lnTo>
                <a:lnTo>
                  <a:pt x="0" y="0"/>
                </a:lnTo>
                <a:close/>
              </a:path>
            </a:pathLst>
          </a:custGeom>
          <a:blipFill>
            <a:blip r:embed="rId2">
              <a:alphaModFix amt="19999"/>
              <a:extLst>
                <a:ext uri="{96DAC541-7B7A-43D3-8B79-37D633B846F1}">
                  <asvg:svgBlip xmlns:asvg="http://schemas.microsoft.com/office/drawing/2016/SVG/main" r:embed="rId3"/>
                </a:ext>
              </a:extLst>
            </a:blip>
            <a:stretch>
              <a:fillRect t="-93332"/>
            </a:stretch>
          </a:blipFill>
        </p:spPr>
        <p:txBody>
          <a:bodyPr/>
          <a:lstStyle/>
          <a:p>
            <a:endParaRPr lang="en-US"/>
          </a:p>
        </p:txBody>
      </p:sp>
      <p:grpSp>
        <p:nvGrpSpPr>
          <p:cNvPr id="3" name="Group 3"/>
          <p:cNvGrpSpPr/>
          <p:nvPr/>
        </p:nvGrpSpPr>
        <p:grpSpPr>
          <a:xfrm>
            <a:off x="3745217" y="1662469"/>
            <a:ext cx="9972468" cy="7407556"/>
            <a:chOff x="0" y="0"/>
            <a:chExt cx="1643968" cy="1221140"/>
          </a:xfrm>
        </p:grpSpPr>
        <p:sp>
          <p:nvSpPr>
            <p:cNvPr id="4" name="Freeform 4"/>
            <p:cNvSpPr/>
            <p:nvPr/>
          </p:nvSpPr>
          <p:spPr>
            <a:xfrm>
              <a:off x="0" y="0"/>
              <a:ext cx="1643968" cy="1220578"/>
            </a:xfrm>
            <a:custGeom>
              <a:avLst/>
              <a:gdLst/>
              <a:ahLst/>
              <a:cxnLst/>
              <a:rect l="l" t="t" r="r" b="b"/>
              <a:pathLst>
                <a:path w="1643968" h="1220578">
                  <a:moveTo>
                    <a:pt x="1643968" y="12130"/>
                  </a:moveTo>
                  <a:lnTo>
                    <a:pt x="1643968" y="1094710"/>
                  </a:lnTo>
                  <a:cubicBezTo>
                    <a:pt x="1643968" y="1101664"/>
                    <a:pt x="1638841" y="1107553"/>
                    <a:pt x="1631953" y="1108511"/>
                  </a:cubicBezTo>
                  <a:lnTo>
                    <a:pt x="833998" y="1219470"/>
                  </a:lnTo>
                  <a:cubicBezTo>
                    <a:pt x="826027" y="1220578"/>
                    <a:pt x="817941" y="1220578"/>
                    <a:pt x="809969" y="1219470"/>
                  </a:cubicBezTo>
                  <a:lnTo>
                    <a:pt x="12015" y="1108511"/>
                  </a:lnTo>
                  <a:cubicBezTo>
                    <a:pt x="5127" y="1107553"/>
                    <a:pt x="0" y="1101664"/>
                    <a:pt x="0" y="1094710"/>
                  </a:cubicBezTo>
                  <a:lnTo>
                    <a:pt x="0" y="12130"/>
                  </a:lnTo>
                  <a:cubicBezTo>
                    <a:pt x="0" y="8913"/>
                    <a:pt x="1278" y="5828"/>
                    <a:pt x="3553" y="3553"/>
                  </a:cubicBezTo>
                  <a:cubicBezTo>
                    <a:pt x="5828" y="1278"/>
                    <a:pt x="8913" y="0"/>
                    <a:pt x="12130" y="0"/>
                  </a:cubicBezTo>
                  <a:lnTo>
                    <a:pt x="1631838" y="0"/>
                  </a:lnTo>
                  <a:cubicBezTo>
                    <a:pt x="1635055" y="0"/>
                    <a:pt x="1638140" y="1278"/>
                    <a:pt x="1640415" y="3553"/>
                  </a:cubicBezTo>
                  <a:cubicBezTo>
                    <a:pt x="1642690" y="5828"/>
                    <a:pt x="1643968" y="8913"/>
                    <a:pt x="1643968" y="12130"/>
                  </a:cubicBezTo>
                  <a:close/>
                </a:path>
              </a:pathLst>
            </a:custGeom>
            <a:solidFill>
              <a:srgbClr val="000000"/>
            </a:solidFill>
          </p:spPr>
          <p:txBody>
            <a:bodyPr/>
            <a:lstStyle/>
            <a:p>
              <a:endParaRPr lang="en-US"/>
            </a:p>
          </p:txBody>
        </p:sp>
        <p:sp>
          <p:nvSpPr>
            <p:cNvPr id="5" name="TextBox 5"/>
            <p:cNvSpPr txBox="1"/>
            <p:nvPr/>
          </p:nvSpPr>
          <p:spPr>
            <a:xfrm>
              <a:off x="0" y="-47625"/>
              <a:ext cx="1643968" cy="1154465"/>
            </a:xfrm>
            <a:prstGeom prst="rect">
              <a:avLst/>
            </a:prstGeom>
          </p:spPr>
          <p:txBody>
            <a:bodyPr lIns="50800" tIns="50800" rIns="50800" bIns="50800" rtlCol="0" anchor="ctr"/>
            <a:lstStyle/>
            <a:p>
              <a:pPr algn="ctr">
                <a:lnSpc>
                  <a:spcPts val="2399"/>
                </a:lnSpc>
              </a:pPr>
              <a:endParaRPr/>
            </a:p>
          </p:txBody>
        </p:sp>
      </p:grpSp>
      <p:sp>
        <p:nvSpPr>
          <p:cNvPr id="6" name="Freeform 6"/>
          <p:cNvSpPr/>
          <p:nvPr/>
        </p:nvSpPr>
        <p:spPr>
          <a:xfrm>
            <a:off x="12013629" y="1937324"/>
            <a:ext cx="1033098" cy="625885"/>
          </a:xfrm>
          <a:custGeom>
            <a:avLst/>
            <a:gdLst/>
            <a:ahLst/>
            <a:cxnLst/>
            <a:rect l="l" t="t" r="r" b="b"/>
            <a:pathLst>
              <a:path w="1033098" h="625885">
                <a:moveTo>
                  <a:pt x="0" y="0"/>
                </a:moveTo>
                <a:lnTo>
                  <a:pt x="1033098" y="0"/>
                </a:lnTo>
                <a:lnTo>
                  <a:pt x="1033098" y="625885"/>
                </a:lnTo>
                <a:lnTo>
                  <a:pt x="0" y="6258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4445585" y="7180322"/>
            <a:ext cx="900729" cy="545691"/>
          </a:xfrm>
          <a:custGeom>
            <a:avLst/>
            <a:gdLst/>
            <a:ahLst/>
            <a:cxnLst/>
            <a:rect l="l" t="t" r="r" b="b"/>
            <a:pathLst>
              <a:path w="900729" h="545691">
                <a:moveTo>
                  <a:pt x="0" y="0"/>
                </a:moveTo>
                <a:lnTo>
                  <a:pt x="900729" y="0"/>
                </a:lnTo>
                <a:lnTo>
                  <a:pt x="900729" y="545691"/>
                </a:lnTo>
                <a:lnTo>
                  <a:pt x="0" y="545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7749398" y="2563209"/>
            <a:ext cx="2260438" cy="2237296"/>
            <a:chOff x="0" y="0"/>
            <a:chExt cx="736600" cy="729059"/>
          </a:xfrm>
        </p:grpSpPr>
        <p:sp>
          <p:nvSpPr>
            <p:cNvPr id="9" name="Freeform 9"/>
            <p:cNvSpPr/>
            <p:nvPr/>
          </p:nvSpPr>
          <p:spPr>
            <a:xfrm>
              <a:off x="0" y="0"/>
              <a:ext cx="736600" cy="722830"/>
            </a:xfrm>
            <a:custGeom>
              <a:avLst/>
              <a:gdLst/>
              <a:ahLst/>
              <a:cxnLst/>
              <a:rect l="l" t="t" r="r" b="b"/>
              <a:pathLst>
                <a:path w="736600" h="722830">
                  <a:moveTo>
                    <a:pt x="736600" y="24831"/>
                  </a:moveTo>
                  <a:lnTo>
                    <a:pt x="736600" y="704228"/>
                  </a:lnTo>
                  <a:cubicBezTo>
                    <a:pt x="736600" y="709951"/>
                    <a:pt x="733834" y="715320"/>
                    <a:pt x="729174" y="718643"/>
                  </a:cubicBezTo>
                  <a:cubicBezTo>
                    <a:pt x="724514" y="721965"/>
                    <a:pt x="718536" y="722830"/>
                    <a:pt x="713125" y="720964"/>
                  </a:cubicBezTo>
                  <a:lnTo>
                    <a:pt x="391775" y="610153"/>
                  </a:lnTo>
                  <a:cubicBezTo>
                    <a:pt x="376564" y="604909"/>
                    <a:pt x="360036" y="604909"/>
                    <a:pt x="344825" y="610153"/>
                  </a:cubicBezTo>
                  <a:lnTo>
                    <a:pt x="23475" y="720964"/>
                  </a:lnTo>
                  <a:cubicBezTo>
                    <a:pt x="18064" y="722830"/>
                    <a:pt x="12086" y="721965"/>
                    <a:pt x="7426" y="718643"/>
                  </a:cubicBezTo>
                  <a:cubicBezTo>
                    <a:pt x="2766" y="715320"/>
                    <a:pt x="0" y="709951"/>
                    <a:pt x="0" y="704228"/>
                  </a:cubicBezTo>
                  <a:lnTo>
                    <a:pt x="0" y="24831"/>
                  </a:lnTo>
                  <a:cubicBezTo>
                    <a:pt x="0" y="11117"/>
                    <a:pt x="11117" y="0"/>
                    <a:pt x="24831" y="0"/>
                  </a:cubicBezTo>
                  <a:lnTo>
                    <a:pt x="711769" y="0"/>
                  </a:lnTo>
                  <a:cubicBezTo>
                    <a:pt x="725483" y="0"/>
                    <a:pt x="736600" y="11117"/>
                    <a:pt x="736600" y="24831"/>
                  </a:cubicBezTo>
                  <a:close/>
                </a:path>
              </a:pathLst>
            </a:custGeom>
            <a:solidFill>
              <a:srgbClr val="EDAD08"/>
            </a:solidFill>
            <a:ln w="66675" cap="sq">
              <a:solidFill>
                <a:srgbClr val="F7F7F7"/>
              </a:solidFill>
              <a:prstDash val="solid"/>
              <a:miter/>
            </a:ln>
          </p:spPr>
          <p:txBody>
            <a:bodyPr/>
            <a:lstStyle/>
            <a:p>
              <a:endParaRPr lang="en-US"/>
            </a:p>
          </p:txBody>
        </p:sp>
        <p:sp>
          <p:nvSpPr>
            <p:cNvPr id="10" name="TextBox 10"/>
            <p:cNvSpPr txBox="1"/>
            <p:nvPr/>
          </p:nvSpPr>
          <p:spPr>
            <a:xfrm>
              <a:off x="0" y="-47625"/>
              <a:ext cx="736600" cy="649684"/>
            </a:xfrm>
            <a:prstGeom prst="rect">
              <a:avLst/>
            </a:prstGeom>
          </p:spPr>
          <p:txBody>
            <a:bodyPr lIns="50800" tIns="50800" rIns="50800" bIns="50800" rtlCol="0" anchor="ctr"/>
            <a:lstStyle/>
            <a:p>
              <a:pPr algn="ctr">
                <a:lnSpc>
                  <a:spcPts val="2399"/>
                </a:lnSpc>
              </a:pPr>
              <a:endParaRPr/>
            </a:p>
          </p:txBody>
        </p:sp>
      </p:grpSp>
      <p:sp>
        <p:nvSpPr>
          <p:cNvPr id="11" name="Freeform 11"/>
          <p:cNvSpPr/>
          <p:nvPr/>
        </p:nvSpPr>
        <p:spPr>
          <a:xfrm>
            <a:off x="8218666" y="2835888"/>
            <a:ext cx="1384757" cy="1384757"/>
          </a:xfrm>
          <a:custGeom>
            <a:avLst/>
            <a:gdLst/>
            <a:ahLst/>
            <a:cxnLst/>
            <a:rect l="l" t="t" r="r" b="b"/>
            <a:pathLst>
              <a:path w="1384757" h="1384757">
                <a:moveTo>
                  <a:pt x="0" y="0"/>
                </a:moveTo>
                <a:lnTo>
                  <a:pt x="1384757" y="0"/>
                </a:lnTo>
                <a:lnTo>
                  <a:pt x="1384757" y="1384757"/>
                </a:lnTo>
                <a:lnTo>
                  <a:pt x="0" y="138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AutoShape 12"/>
          <p:cNvSpPr/>
          <p:nvPr/>
        </p:nvSpPr>
        <p:spPr>
          <a:xfrm>
            <a:off x="1028700" y="9270050"/>
            <a:ext cx="16230600" cy="0"/>
          </a:xfrm>
          <a:prstGeom prst="line">
            <a:avLst/>
          </a:prstGeom>
          <a:ln w="9525" cap="flat">
            <a:solidFill>
              <a:srgbClr val="C4C4C4"/>
            </a:solidFill>
            <a:prstDash val="solid"/>
            <a:headEnd type="none" w="sm" len="sm"/>
            <a:tailEnd type="none" w="sm" len="sm"/>
          </a:ln>
        </p:spPr>
        <p:txBody>
          <a:bodyPr/>
          <a:lstStyle/>
          <a:p>
            <a:endParaRPr lang="en-US"/>
          </a:p>
        </p:txBody>
      </p:sp>
      <p:sp>
        <p:nvSpPr>
          <p:cNvPr id="13" name="Freeform 13"/>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8">
              <a:extLst>
                <a:ext uri="{96DAC541-7B7A-43D3-8B79-37D633B846F1}">
                  <asvg:svgBlip xmlns:asvg="http://schemas.microsoft.com/office/drawing/2016/SVG/main" r:embed="rId9"/>
                </a:ext>
              </a:extLst>
            </a:blip>
            <a:stretch>
              <a:fillRect r="-466233" b="-1383945"/>
            </a:stretch>
          </a:blipFill>
        </p:spPr>
        <p:txBody>
          <a:bodyPr/>
          <a:lstStyle/>
          <a:p>
            <a:endParaRPr lang="en-US"/>
          </a:p>
        </p:txBody>
      </p:sp>
      <p:sp>
        <p:nvSpPr>
          <p:cNvPr id="14" name="TextBox 14"/>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15" name="Freeform 15"/>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9" name="Freeform 19"/>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20" name="Freeform 20"/>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1" name="Freeform 21"/>
          <p:cNvSpPr/>
          <p:nvPr/>
        </p:nvSpPr>
        <p:spPr>
          <a:xfrm rot="5400000" flipH="1" flipV="1">
            <a:off x="17462260" y="-796774"/>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2" name="TextBox 22"/>
          <p:cNvSpPr txBox="1"/>
          <p:nvPr/>
        </p:nvSpPr>
        <p:spPr>
          <a:xfrm>
            <a:off x="6942661" y="4696011"/>
            <a:ext cx="3887969" cy="543387"/>
          </a:xfrm>
          <a:prstGeom prst="rect">
            <a:avLst/>
          </a:prstGeom>
        </p:spPr>
        <p:txBody>
          <a:bodyPr lIns="0" tIns="0" rIns="0" bIns="0" rtlCol="0" anchor="t">
            <a:spAutoFit/>
          </a:bodyPr>
          <a:lstStyle/>
          <a:p>
            <a:pPr marL="0" lvl="1" indent="0" algn="ctr">
              <a:lnSpc>
                <a:spcPts val="4409"/>
              </a:lnSpc>
              <a:spcBef>
                <a:spcPct val="0"/>
              </a:spcBef>
            </a:pPr>
            <a:r>
              <a:rPr lang="en-US" sz="3149" b="1">
                <a:solidFill>
                  <a:srgbClr val="FFFFFF"/>
                </a:solidFill>
                <a:latin typeface="Barlow Semi-Bold"/>
                <a:ea typeface="Barlow Semi-Bold"/>
                <a:cs typeface="Barlow Semi-Bold"/>
                <a:sym typeface="Barlow Semi-Bold"/>
              </a:rPr>
              <a:t>NEW COMERS</a:t>
            </a:r>
          </a:p>
        </p:txBody>
      </p:sp>
      <p:sp>
        <p:nvSpPr>
          <p:cNvPr id="23" name="TextBox 23"/>
          <p:cNvSpPr txBox="1"/>
          <p:nvPr/>
        </p:nvSpPr>
        <p:spPr>
          <a:xfrm>
            <a:off x="5357865" y="5067300"/>
            <a:ext cx="7106360" cy="3326491"/>
          </a:xfrm>
          <a:prstGeom prst="rect">
            <a:avLst/>
          </a:prstGeom>
        </p:spPr>
        <p:txBody>
          <a:bodyPr lIns="0" tIns="0" rIns="0" bIns="0" rtlCol="0" anchor="t">
            <a:spAutoFit/>
          </a:bodyPr>
          <a:lstStyle/>
          <a:p>
            <a:pPr algn="ctr">
              <a:lnSpc>
                <a:spcPts val="3435"/>
              </a:lnSpc>
            </a:pPr>
            <a:endParaRPr/>
          </a:p>
          <a:p>
            <a:pPr marL="0" lvl="0" indent="0" algn="ctr">
              <a:lnSpc>
                <a:spcPts val="3885"/>
              </a:lnSpc>
              <a:spcBef>
                <a:spcPct val="0"/>
              </a:spcBef>
            </a:pPr>
            <a:r>
              <a:rPr lang="en-US" sz="2590" b="1">
                <a:solidFill>
                  <a:srgbClr val="FFFFFF"/>
                </a:solidFill>
                <a:latin typeface="Barlow Bold"/>
                <a:ea typeface="Barlow Bold"/>
                <a:cs typeface="Barlow Bold"/>
                <a:sym typeface="Barlow Bold"/>
              </a:rPr>
              <a:t>BCCCC can</a:t>
            </a:r>
            <a:r>
              <a:rPr lang="en-US" sz="2590">
                <a:solidFill>
                  <a:srgbClr val="FFFFFF"/>
                </a:solidFill>
                <a:latin typeface="Barlow"/>
                <a:ea typeface="Barlow"/>
                <a:cs typeface="Barlow"/>
                <a:sym typeface="Barlow"/>
              </a:rPr>
              <a:t> </a:t>
            </a:r>
            <a:r>
              <a:rPr lang="en-US" sz="2590" b="1">
                <a:solidFill>
                  <a:srgbClr val="FFFFFF"/>
                </a:solidFill>
                <a:latin typeface="Barlow Bold"/>
                <a:ea typeface="Barlow Bold"/>
                <a:cs typeface="Barlow Bold"/>
                <a:sym typeface="Barlow Bold"/>
              </a:rPr>
              <a:t>Empower  newcomers with accessible, reliable, and supportive resources that facilitates their settlement, learning, and community integration on their website while fostering long-term success, belonging, and inclusion.</a:t>
            </a:r>
          </a:p>
        </p:txBody>
      </p:sp>
      <p:sp>
        <p:nvSpPr>
          <p:cNvPr id="24" name="TextBox 24"/>
          <p:cNvSpPr txBox="1"/>
          <p:nvPr/>
        </p:nvSpPr>
        <p:spPr>
          <a:xfrm>
            <a:off x="4147533" y="552555"/>
            <a:ext cx="10331365" cy="723900"/>
          </a:xfrm>
          <a:prstGeom prst="rect">
            <a:avLst/>
          </a:prstGeom>
        </p:spPr>
        <p:txBody>
          <a:bodyPr lIns="0" tIns="0" rIns="0" bIns="0" rtlCol="0" anchor="t">
            <a:spAutoFit/>
          </a:bodyPr>
          <a:lstStyle/>
          <a:p>
            <a:pPr algn="ctr">
              <a:lnSpc>
                <a:spcPts val="5999"/>
              </a:lnSpc>
            </a:pPr>
            <a:r>
              <a:rPr lang="en-US" sz="3999" b="1">
                <a:solidFill>
                  <a:srgbClr val="2D3740"/>
                </a:solidFill>
                <a:latin typeface="Barlow Bold"/>
                <a:ea typeface="Barlow Bold"/>
                <a:cs typeface="Barlow Bold"/>
                <a:sym typeface="Barlow Bold"/>
              </a:rPr>
              <a:t>DIGITAL PRODUCT OPPORTUNITY</a:t>
            </a:r>
          </a:p>
        </p:txBody>
      </p:sp>
      <p:sp>
        <p:nvSpPr>
          <p:cNvPr id="25" name="TextBox 25"/>
          <p:cNvSpPr txBox="1"/>
          <p:nvPr/>
        </p:nvSpPr>
        <p:spPr>
          <a:xfrm>
            <a:off x="12530178" y="9408163"/>
            <a:ext cx="4729122" cy="368201"/>
          </a:xfrm>
          <a:prstGeom prst="rect">
            <a:avLst/>
          </a:prstGeom>
        </p:spPr>
        <p:txBody>
          <a:bodyPr lIns="0" tIns="0" rIns="0" bIns="0" rtlCol="0" anchor="t">
            <a:spAutoFit/>
          </a:bodyPr>
          <a:lstStyle/>
          <a:p>
            <a:pPr algn="r">
              <a:lnSpc>
                <a:spcPts val="3100"/>
              </a:lnSpc>
            </a:pPr>
            <a:r>
              <a:rPr lang="en-US" sz="2000" b="1">
                <a:solidFill>
                  <a:srgbClr val="2D3740"/>
                </a:solidFill>
                <a:latin typeface="Nunito Sans Bold"/>
                <a:ea typeface="Nunito Sans Bold"/>
                <a:cs typeface="Nunito Sans Bold"/>
                <a:sym typeface="Nunito Sans Bold"/>
              </a:rPr>
              <a:t>Slide 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6686971" y="8153005"/>
            <a:ext cx="4385292" cy="1794767"/>
          </a:xfrm>
          <a:custGeom>
            <a:avLst/>
            <a:gdLst/>
            <a:ahLst/>
            <a:cxnLst/>
            <a:rect l="l" t="t" r="r" b="b"/>
            <a:pathLst>
              <a:path w="4385292" h="1794767">
                <a:moveTo>
                  <a:pt x="0" y="0"/>
                </a:moveTo>
                <a:lnTo>
                  <a:pt x="4385292" y="0"/>
                </a:lnTo>
                <a:lnTo>
                  <a:pt x="4385292" y="1794767"/>
                </a:lnTo>
                <a:lnTo>
                  <a:pt x="0" y="1794767"/>
                </a:lnTo>
                <a:lnTo>
                  <a:pt x="0" y="0"/>
                </a:lnTo>
                <a:close/>
              </a:path>
            </a:pathLst>
          </a:custGeom>
          <a:blipFill>
            <a:blip r:embed="rId2">
              <a:alphaModFix amt="19999"/>
              <a:extLst>
                <a:ext uri="{96DAC541-7B7A-43D3-8B79-37D633B846F1}">
                  <asvg:svgBlip xmlns:asvg="http://schemas.microsoft.com/office/drawing/2016/SVG/main" r:embed="rId3"/>
                </a:ext>
              </a:extLst>
            </a:blip>
            <a:stretch>
              <a:fillRect t="-93332"/>
            </a:stretch>
          </a:blipFill>
        </p:spPr>
        <p:txBody>
          <a:bodyPr/>
          <a:lstStyle/>
          <a:p>
            <a:endParaRPr lang="en-US"/>
          </a:p>
        </p:txBody>
      </p:sp>
      <p:grpSp>
        <p:nvGrpSpPr>
          <p:cNvPr id="3" name="Group 3"/>
          <p:cNvGrpSpPr/>
          <p:nvPr/>
        </p:nvGrpSpPr>
        <p:grpSpPr>
          <a:xfrm rot="-5400000">
            <a:off x="5678933" y="-1412766"/>
            <a:ext cx="7360026" cy="13243606"/>
            <a:chOff x="0" y="0"/>
            <a:chExt cx="1213305" cy="2183217"/>
          </a:xfrm>
        </p:grpSpPr>
        <p:sp>
          <p:nvSpPr>
            <p:cNvPr id="4" name="Freeform 4"/>
            <p:cNvSpPr/>
            <p:nvPr/>
          </p:nvSpPr>
          <p:spPr>
            <a:xfrm>
              <a:off x="0" y="0"/>
              <a:ext cx="1213305" cy="2182185"/>
            </a:xfrm>
            <a:custGeom>
              <a:avLst/>
              <a:gdLst/>
              <a:ahLst/>
              <a:cxnLst/>
              <a:rect l="l" t="t" r="r" b="b"/>
              <a:pathLst>
                <a:path w="1213305" h="2182185">
                  <a:moveTo>
                    <a:pt x="1213305" y="16436"/>
                  </a:moveTo>
                  <a:lnTo>
                    <a:pt x="1213305" y="2052481"/>
                  </a:lnTo>
                  <a:cubicBezTo>
                    <a:pt x="1213305" y="2062013"/>
                    <a:pt x="1206520" y="2070195"/>
                    <a:pt x="1197153" y="2071960"/>
                  </a:cubicBezTo>
                  <a:lnTo>
                    <a:pt x="622804" y="2180174"/>
                  </a:lnTo>
                  <a:cubicBezTo>
                    <a:pt x="612130" y="2182185"/>
                    <a:pt x="601175" y="2182185"/>
                    <a:pt x="590501" y="2180174"/>
                  </a:cubicBezTo>
                  <a:lnTo>
                    <a:pt x="16152" y="2071960"/>
                  </a:lnTo>
                  <a:cubicBezTo>
                    <a:pt x="6784" y="2070195"/>
                    <a:pt x="0" y="2062013"/>
                    <a:pt x="0" y="2052481"/>
                  </a:cubicBezTo>
                  <a:lnTo>
                    <a:pt x="0" y="16436"/>
                  </a:lnTo>
                  <a:cubicBezTo>
                    <a:pt x="0" y="12077"/>
                    <a:pt x="1732" y="7896"/>
                    <a:pt x="4814" y="4814"/>
                  </a:cubicBezTo>
                  <a:cubicBezTo>
                    <a:pt x="7896" y="1732"/>
                    <a:pt x="12077" y="0"/>
                    <a:pt x="16436" y="0"/>
                  </a:cubicBezTo>
                  <a:lnTo>
                    <a:pt x="1196869" y="0"/>
                  </a:lnTo>
                  <a:cubicBezTo>
                    <a:pt x="1201228" y="0"/>
                    <a:pt x="1205409" y="1732"/>
                    <a:pt x="1208491" y="4814"/>
                  </a:cubicBezTo>
                  <a:cubicBezTo>
                    <a:pt x="1211573" y="7896"/>
                    <a:pt x="1213305" y="12077"/>
                    <a:pt x="1213305" y="16436"/>
                  </a:cubicBezTo>
                  <a:close/>
                </a:path>
              </a:pathLst>
            </a:custGeom>
            <a:solidFill>
              <a:srgbClr val="000000"/>
            </a:solidFill>
          </p:spPr>
          <p:txBody>
            <a:bodyPr/>
            <a:lstStyle/>
            <a:p>
              <a:endParaRPr lang="en-US"/>
            </a:p>
          </p:txBody>
        </p:sp>
        <p:sp>
          <p:nvSpPr>
            <p:cNvPr id="5" name="TextBox 5"/>
            <p:cNvSpPr txBox="1"/>
            <p:nvPr/>
          </p:nvSpPr>
          <p:spPr>
            <a:xfrm>
              <a:off x="0" y="-47625"/>
              <a:ext cx="1213305" cy="2116542"/>
            </a:xfrm>
            <a:prstGeom prst="rect">
              <a:avLst/>
            </a:prstGeom>
          </p:spPr>
          <p:txBody>
            <a:bodyPr lIns="50800" tIns="50800" rIns="50800" bIns="50800" rtlCol="0" anchor="ctr"/>
            <a:lstStyle/>
            <a:p>
              <a:pPr algn="ctr">
                <a:lnSpc>
                  <a:spcPts val="2399"/>
                </a:lnSpc>
              </a:pPr>
              <a:endParaRPr/>
            </a:p>
          </p:txBody>
        </p:sp>
      </p:grpSp>
      <p:sp>
        <p:nvSpPr>
          <p:cNvPr id="6" name="Freeform 6"/>
          <p:cNvSpPr/>
          <p:nvPr/>
        </p:nvSpPr>
        <p:spPr>
          <a:xfrm>
            <a:off x="12013629" y="1937324"/>
            <a:ext cx="1033098" cy="625885"/>
          </a:xfrm>
          <a:custGeom>
            <a:avLst/>
            <a:gdLst/>
            <a:ahLst/>
            <a:cxnLst/>
            <a:rect l="l" t="t" r="r" b="b"/>
            <a:pathLst>
              <a:path w="1033098" h="625885">
                <a:moveTo>
                  <a:pt x="0" y="0"/>
                </a:moveTo>
                <a:lnTo>
                  <a:pt x="1033098" y="0"/>
                </a:lnTo>
                <a:lnTo>
                  <a:pt x="1033098" y="625885"/>
                </a:lnTo>
                <a:lnTo>
                  <a:pt x="0" y="6258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4445585" y="7180322"/>
            <a:ext cx="900729" cy="545691"/>
          </a:xfrm>
          <a:custGeom>
            <a:avLst/>
            <a:gdLst/>
            <a:ahLst/>
            <a:cxnLst/>
            <a:rect l="l" t="t" r="r" b="b"/>
            <a:pathLst>
              <a:path w="900729" h="545691">
                <a:moveTo>
                  <a:pt x="0" y="0"/>
                </a:moveTo>
                <a:lnTo>
                  <a:pt x="900729" y="0"/>
                </a:lnTo>
                <a:lnTo>
                  <a:pt x="900729" y="545691"/>
                </a:lnTo>
                <a:lnTo>
                  <a:pt x="0" y="545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13046727" y="4531349"/>
            <a:ext cx="2260438" cy="2237296"/>
            <a:chOff x="0" y="0"/>
            <a:chExt cx="736600" cy="729059"/>
          </a:xfrm>
        </p:grpSpPr>
        <p:sp>
          <p:nvSpPr>
            <p:cNvPr id="9" name="Freeform 9"/>
            <p:cNvSpPr/>
            <p:nvPr/>
          </p:nvSpPr>
          <p:spPr>
            <a:xfrm>
              <a:off x="0" y="0"/>
              <a:ext cx="736600" cy="722830"/>
            </a:xfrm>
            <a:custGeom>
              <a:avLst/>
              <a:gdLst/>
              <a:ahLst/>
              <a:cxnLst/>
              <a:rect l="l" t="t" r="r" b="b"/>
              <a:pathLst>
                <a:path w="736600" h="722830">
                  <a:moveTo>
                    <a:pt x="736600" y="24831"/>
                  </a:moveTo>
                  <a:lnTo>
                    <a:pt x="736600" y="704228"/>
                  </a:lnTo>
                  <a:cubicBezTo>
                    <a:pt x="736600" y="709951"/>
                    <a:pt x="733834" y="715320"/>
                    <a:pt x="729174" y="718643"/>
                  </a:cubicBezTo>
                  <a:cubicBezTo>
                    <a:pt x="724514" y="721965"/>
                    <a:pt x="718536" y="722830"/>
                    <a:pt x="713125" y="720964"/>
                  </a:cubicBezTo>
                  <a:lnTo>
                    <a:pt x="391775" y="610153"/>
                  </a:lnTo>
                  <a:cubicBezTo>
                    <a:pt x="376564" y="604909"/>
                    <a:pt x="360036" y="604909"/>
                    <a:pt x="344825" y="610153"/>
                  </a:cubicBezTo>
                  <a:lnTo>
                    <a:pt x="23475" y="720964"/>
                  </a:lnTo>
                  <a:cubicBezTo>
                    <a:pt x="18064" y="722830"/>
                    <a:pt x="12086" y="721965"/>
                    <a:pt x="7426" y="718643"/>
                  </a:cubicBezTo>
                  <a:cubicBezTo>
                    <a:pt x="2766" y="715320"/>
                    <a:pt x="0" y="709951"/>
                    <a:pt x="0" y="704228"/>
                  </a:cubicBezTo>
                  <a:lnTo>
                    <a:pt x="0" y="24831"/>
                  </a:lnTo>
                  <a:cubicBezTo>
                    <a:pt x="0" y="11117"/>
                    <a:pt x="11117" y="0"/>
                    <a:pt x="24831" y="0"/>
                  </a:cubicBezTo>
                  <a:lnTo>
                    <a:pt x="711769" y="0"/>
                  </a:lnTo>
                  <a:cubicBezTo>
                    <a:pt x="725483" y="0"/>
                    <a:pt x="736600" y="11117"/>
                    <a:pt x="736600" y="24831"/>
                  </a:cubicBezTo>
                  <a:close/>
                </a:path>
              </a:pathLst>
            </a:custGeom>
            <a:solidFill>
              <a:srgbClr val="EDAD08"/>
            </a:solidFill>
            <a:ln w="66675" cap="sq">
              <a:solidFill>
                <a:srgbClr val="F7F7F7"/>
              </a:solidFill>
              <a:prstDash val="solid"/>
              <a:miter/>
            </a:ln>
          </p:spPr>
          <p:txBody>
            <a:bodyPr/>
            <a:lstStyle/>
            <a:p>
              <a:endParaRPr lang="en-US"/>
            </a:p>
          </p:txBody>
        </p:sp>
        <p:sp>
          <p:nvSpPr>
            <p:cNvPr id="10" name="TextBox 10"/>
            <p:cNvSpPr txBox="1"/>
            <p:nvPr/>
          </p:nvSpPr>
          <p:spPr>
            <a:xfrm>
              <a:off x="0" y="-47625"/>
              <a:ext cx="736600" cy="649684"/>
            </a:xfrm>
            <a:prstGeom prst="rect">
              <a:avLst/>
            </a:prstGeom>
          </p:spPr>
          <p:txBody>
            <a:bodyPr lIns="50800" tIns="50800" rIns="50800" bIns="50800" rtlCol="0" anchor="ctr"/>
            <a:lstStyle/>
            <a:p>
              <a:pPr algn="ctr">
                <a:lnSpc>
                  <a:spcPts val="2399"/>
                </a:lnSpc>
              </a:pPr>
              <a:endParaRPr/>
            </a:p>
          </p:txBody>
        </p:sp>
      </p:grpSp>
      <p:sp>
        <p:nvSpPr>
          <p:cNvPr id="11" name="Freeform 11"/>
          <p:cNvSpPr/>
          <p:nvPr/>
        </p:nvSpPr>
        <p:spPr>
          <a:xfrm>
            <a:off x="13484568" y="4762686"/>
            <a:ext cx="1384757" cy="1384757"/>
          </a:xfrm>
          <a:custGeom>
            <a:avLst/>
            <a:gdLst/>
            <a:ahLst/>
            <a:cxnLst/>
            <a:rect l="l" t="t" r="r" b="b"/>
            <a:pathLst>
              <a:path w="1384757" h="1384757">
                <a:moveTo>
                  <a:pt x="0" y="0"/>
                </a:moveTo>
                <a:lnTo>
                  <a:pt x="1384757" y="0"/>
                </a:lnTo>
                <a:lnTo>
                  <a:pt x="1384757" y="1384757"/>
                </a:lnTo>
                <a:lnTo>
                  <a:pt x="0" y="138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AutoShape 12"/>
          <p:cNvSpPr/>
          <p:nvPr/>
        </p:nvSpPr>
        <p:spPr>
          <a:xfrm>
            <a:off x="1028700" y="9270050"/>
            <a:ext cx="16230600" cy="0"/>
          </a:xfrm>
          <a:prstGeom prst="line">
            <a:avLst/>
          </a:prstGeom>
          <a:ln w="9525" cap="flat">
            <a:solidFill>
              <a:srgbClr val="C4C4C4"/>
            </a:solidFill>
            <a:prstDash val="solid"/>
            <a:headEnd type="none" w="sm" len="sm"/>
            <a:tailEnd type="none" w="sm" len="sm"/>
          </a:ln>
        </p:spPr>
        <p:txBody>
          <a:bodyPr/>
          <a:lstStyle/>
          <a:p>
            <a:endParaRPr lang="en-US"/>
          </a:p>
        </p:txBody>
      </p:sp>
      <p:sp>
        <p:nvSpPr>
          <p:cNvPr id="13" name="Freeform 13"/>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8">
              <a:extLst>
                <a:ext uri="{96DAC541-7B7A-43D3-8B79-37D633B846F1}">
                  <asvg:svgBlip xmlns:asvg="http://schemas.microsoft.com/office/drawing/2016/SVG/main" r:embed="rId9"/>
                </a:ext>
              </a:extLst>
            </a:blip>
            <a:stretch>
              <a:fillRect r="-466233" b="-1383945"/>
            </a:stretch>
          </a:blipFill>
        </p:spPr>
        <p:txBody>
          <a:bodyPr/>
          <a:lstStyle/>
          <a:p>
            <a:endParaRPr lang="en-US"/>
          </a:p>
        </p:txBody>
      </p:sp>
      <p:sp>
        <p:nvSpPr>
          <p:cNvPr id="14" name="TextBox 14"/>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15" name="Freeform 15"/>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9" name="Freeform 19"/>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20" name="Freeform 20"/>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1" name="Freeform 21"/>
          <p:cNvSpPr/>
          <p:nvPr/>
        </p:nvSpPr>
        <p:spPr>
          <a:xfrm rot="5400000" flipH="1" flipV="1">
            <a:off x="17462260" y="-796774"/>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2" name="TextBox 22"/>
          <p:cNvSpPr txBox="1"/>
          <p:nvPr/>
        </p:nvSpPr>
        <p:spPr>
          <a:xfrm>
            <a:off x="5346314" y="3910750"/>
            <a:ext cx="6065679" cy="543387"/>
          </a:xfrm>
          <a:prstGeom prst="rect">
            <a:avLst/>
          </a:prstGeom>
        </p:spPr>
        <p:txBody>
          <a:bodyPr lIns="0" tIns="0" rIns="0" bIns="0" rtlCol="0" anchor="t">
            <a:spAutoFit/>
          </a:bodyPr>
          <a:lstStyle/>
          <a:p>
            <a:pPr marL="0" lvl="1" indent="0" algn="ctr">
              <a:lnSpc>
                <a:spcPts val="4409"/>
              </a:lnSpc>
              <a:spcBef>
                <a:spcPct val="0"/>
              </a:spcBef>
            </a:pPr>
            <a:r>
              <a:rPr lang="en-US" sz="3149" b="1">
                <a:solidFill>
                  <a:srgbClr val="FFFFFF"/>
                </a:solidFill>
                <a:latin typeface="Barlow Semi-Bold"/>
                <a:ea typeface="Barlow Semi-Bold"/>
                <a:cs typeface="Barlow Semi-Bold"/>
                <a:sym typeface="Barlow Semi-Bold"/>
              </a:rPr>
              <a:t>PRODUCT VISION STATEMENT</a:t>
            </a:r>
          </a:p>
        </p:txBody>
      </p:sp>
      <p:sp>
        <p:nvSpPr>
          <p:cNvPr id="23" name="TextBox 23"/>
          <p:cNvSpPr txBox="1"/>
          <p:nvPr/>
        </p:nvSpPr>
        <p:spPr>
          <a:xfrm>
            <a:off x="2737143" y="4139581"/>
            <a:ext cx="10309585" cy="2840716"/>
          </a:xfrm>
          <a:prstGeom prst="rect">
            <a:avLst/>
          </a:prstGeom>
        </p:spPr>
        <p:txBody>
          <a:bodyPr lIns="0" tIns="0" rIns="0" bIns="0" rtlCol="0" anchor="t">
            <a:spAutoFit/>
          </a:bodyPr>
          <a:lstStyle/>
          <a:p>
            <a:pPr algn="ctr">
              <a:lnSpc>
                <a:spcPts val="3435"/>
              </a:lnSpc>
            </a:pPr>
            <a:endParaRPr/>
          </a:p>
          <a:p>
            <a:pPr algn="ctr">
              <a:lnSpc>
                <a:spcPts val="3885"/>
              </a:lnSpc>
            </a:pPr>
            <a:r>
              <a:rPr lang="en-US" sz="2590" b="1">
                <a:solidFill>
                  <a:srgbClr val="FFFFFF"/>
                </a:solidFill>
                <a:latin typeface="Barlow Bold"/>
                <a:ea typeface="Barlow Bold"/>
                <a:cs typeface="Barlow Bold"/>
                <a:sym typeface="Barlow Bold"/>
              </a:rPr>
              <a:t>“To build an inclusive and innovative ecosystem that empowers newcomers, connects Black-led organizations through culturally relevant resources in the community and collaborative spaces while driving visibility and long-term impact across New Brunswick."</a:t>
            </a:r>
          </a:p>
          <a:p>
            <a:pPr marL="0" lvl="0" indent="0" algn="ctr">
              <a:lnSpc>
                <a:spcPts val="3885"/>
              </a:lnSpc>
              <a:spcBef>
                <a:spcPct val="0"/>
              </a:spcBef>
            </a:pPr>
            <a:endParaRPr lang="en-US" sz="2590" b="1">
              <a:solidFill>
                <a:srgbClr val="FFFFFF"/>
              </a:solidFill>
              <a:latin typeface="Barlow Bold"/>
              <a:ea typeface="Barlow Bold"/>
              <a:cs typeface="Barlow Bold"/>
              <a:sym typeface="Barlow Bold"/>
            </a:endParaRPr>
          </a:p>
        </p:txBody>
      </p:sp>
      <p:sp>
        <p:nvSpPr>
          <p:cNvPr id="24" name="TextBox 24"/>
          <p:cNvSpPr txBox="1"/>
          <p:nvPr/>
        </p:nvSpPr>
        <p:spPr>
          <a:xfrm>
            <a:off x="3213471" y="728924"/>
            <a:ext cx="10331365" cy="723900"/>
          </a:xfrm>
          <a:prstGeom prst="rect">
            <a:avLst/>
          </a:prstGeom>
        </p:spPr>
        <p:txBody>
          <a:bodyPr lIns="0" tIns="0" rIns="0" bIns="0" rtlCol="0" anchor="t">
            <a:spAutoFit/>
          </a:bodyPr>
          <a:lstStyle/>
          <a:p>
            <a:pPr algn="ctr">
              <a:lnSpc>
                <a:spcPts val="5999"/>
              </a:lnSpc>
            </a:pPr>
            <a:r>
              <a:rPr lang="en-US" sz="3999" b="1">
                <a:solidFill>
                  <a:srgbClr val="2D3740"/>
                </a:solidFill>
                <a:latin typeface="Barlow Bold"/>
                <a:ea typeface="Barlow Bold"/>
                <a:cs typeface="Barlow Bold"/>
                <a:sym typeface="Barlow Bold"/>
              </a:rPr>
              <a:t>PRODUCT VISION </a:t>
            </a:r>
          </a:p>
        </p:txBody>
      </p:sp>
      <p:sp>
        <p:nvSpPr>
          <p:cNvPr id="25" name="TextBox 25"/>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grpSp>
        <p:nvGrpSpPr>
          <p:cNvPr id="2" name="Group 2"/>
          <p:cNvGrpSpPr/>
          <p:nvPr/>
        </p:nvGrpSpPr>
        <p:grpSpPr>
          <a:xfrm>
            <a:off x="2439048" y="2729584"/>
            <a:ext cx="5436679" cy="2980074"/>
            <a:chOff x="0" y="0"/>
            <a:chExt cx="1033406" cy="566453"/>
          </a:xfrm>
        </p:grpSpPr>
        <p:sp>
          <p:nvSpPr>
            <p:cNvPr id="3" name="Freeform 3"/>
            <p:cNvSpPr/>
            <p:nvPr/>
          </p:nvSpPr>
          <p:spPr>
            <a:xfrm>
              <a:off x="0" y="0"/>
              <a:ext cx="1033406" cy="566453"/>
            </a:xfrm>
            <a:custGeom>
              <a:avLst/>
              <a:gdLst/>
              <a:ahLst/>
              <a:cxnLst/>
              <a:rect l="l" t="t" r="r" b="b"/>
              <a:pathLst>
                <a:path w="1033406" h="566453">
                  <a:moveTo>
                    <a:pt x="28480" y="0"/>
                  </a:moveTo>
                  <a:lnTo>
                    <a:pt x="1004925" y="0"/>
                  </a:lnTo>
                  <a:cubicBezTo>
                    <a:pt x="1012479" y="0"/>
                    <a:pt x="1019723" y="3001"/>
                    <a:pt x="1025064" y="8342"/>
                  </a:cubicBezTo>
                  <a:cubicBezTo>
                    <a:pt x="1030405" y="13683"/>
                    <a:pt x="1033406" y="20927"/>
                    <a:pt x="1033406" y="28480"/>
                  </a:cubicBezTo>
                  <a:lnTo>
                    <a:pt x="1033406" y="537973"/>
                  </a:lnTo>
                  <a:cubicBezTo>
                    <a:pt x="1033406" y="545526"/>
                    <a:pt x="1030405" y="552771"/>
                    <a:pt x="1025064" y="558112"/>
                  </a:cubicBezTo>
                  <a:cubicBezTo>
                    <a:pt x="1019723" y="563453"/>
                    <a:pt x="1012479" y="566453"/>
                    <a:pt x="1004925" y="566453"/>
                  </a:cubicBezTo>
                  <a:lnTo>
                    <a:pt x="28480" y="566453"/>
                  </a:lnTo>
                  <a:cubicBezTo>
                    <a:pt x="20927" y="566453"/>
                    <a:pt x="13683" y="563453"/>
                    <a:pt x="8342" y="558112"/>
                  </a:cubicBezTo>
                  <a:cubicBezTo>
                    <a:pt x="3001" y="552771"/>
                    <a:pt x="0" y="545526"/>
                    <a:pt x="0" y="537973"/>
                  </a:cubicBezTo>
                  <a:lnTo>
                    <a:pt x="0" y="28480"/>
                  </a:lnTo>
                  <a:cubicBezTo>
                    <a:pt x="0" y="20927"/>
                    <a:pt x="3001" y="13683"/>
                    <a:pt x="8342" y="8342"/>
                  </a:cubicBezTo>
                  <a:cubicBezTo>
                    <a:pt x="13683" y="3001"/>
                    <a:pt x="20927" y="0"/>
                    <a:pt x="28480" y="0"/>
                  </a:cubicBezTo>
                  <a:close/>
                </a:path>
              </a:pathLst>
            </a:custGeom>
            <a:solidFill>
              <a:srgbClr val="F2F2F2"/>
            </a:solidFill>
          </p:spPr>
          <p:txBody>
            <a:bodyPr/>
            <a:lstStyle/>
            <a:p>
              <a:endParaRPr lang="en-US"/>
            </a:p>
          </p:txBody>
        </p:sp>
        <p:sp>
          <p:nvSpPr>
            <p:cNvPr id="4" name="TextBox 4"/>
            <p:cNvSpPr txBox="1"/>
            <p:nvPr/>
          </p:nvSpPr>
          <p:spPr>
            <a:xfrm>
              <a:off x="0" y="-47625"/>
              <a:ext cx="1033406" cy="614078"/>
            </a:xfrm>
            <a:prstGeom prst="rect">
              <a:avLst/>
            </a:prstGeom>
          </p:spPr>
          <p:txBody>
            <a:bodyPr lIns="50800" tIns="50800" rIns="50800" bIns="50800" rtlCol="0" anchor="ctr"/>
            <a:lstStyle/>
            <a:p>
              <a:pPr algn="ctr">
                <a:lnSpc>
                  <a:spcPts val="2399"/>
                </a:lnSpc>
              </a:pPr>
              <a:endParaRPr/>
            </a:p>
          </p:txBody>
        </p:sp>
      </p:grpSp>
      <p:grpSp>
        <p:nvGrpSpPr>
          <p:cNvPr id="5" name="Group 5"/>
          <p:cNvGrpSpPr/>
          <p:nvPr/>
        </p:nvGrpSpPr>
        <p:grpSpPr>
          <a:xfrm>
            <a:off x="2657620" y="2548222"/>
            <a:ext cx="5480461" cy="2943574"/>
            <a:chOff x="0" y="0"/>
            <a:chExt cx="1041728" cy="559515"/>
          </a:xfrm>
        </p:grpSpPr>
        <p:sp>
          <p:nvSpPr>
            <p:cNvPr id="6" name="Freeform 6"/>
            <p:cNvSpPr/>
            <p:nvPr/>
          </p:nvSpPr>
          <p:spPr>
            <a:xfrm>
              <a:off x="0" y="0"/>
              <a:ext cx="1041728" cy="559515"/>
            </a:xfrm>
            <a:custGeom>
              <a:avLst/>
              <a:gdLst/>
              <a:ahLst/>
              <a:cxnLst/>
              <a:rect l="l" t="t" r="r" b="b"/>
              <a:pathLst>
                <a:path w="1041728" h="559515">
                  <a:moveTo>
                    <a:pt x="28253" y="0"/>
                  </a:moveTo>
                  <a:lnTo>
                    <a:pt x="1013475" y="0"/>
                  </a:lnTo>
                  <a:cubicBezTo>
                    <a:pt x="1029078" y="0"/>
                    <a:pt x="1041728" y="12649"/>
                    <a:pt x="1041728" y="28253"/>
                  </a:cubicBezTo>
                  <a:lnTo>
                    <a:pt x="1041728" y="531263"/>
                  </a:lnTo>
                  <a:cubicBezTo>
                    <a:pt x="1041728" y="538756"/>
                    <a:pt x="1038751" y="545942"/>
                    <a:pt x="1033453" y="551240"/>
                  </a:cubicBezTo>
                  <a:cubicBezTo>
                    <a:pt x="1028154" y="556539"/>
                    <a:pt x="1020968" y="559515"/>
                    <a:pt x="1013475" y="559515"/>
                  </a:cubicBezTo>
                  <a:lnTo>
                    <a:pt x="28253" y="559515"/>
                  </a:lnTo>
                  <a:cubicBezTo>
                    <a:pt x="20760" y="559515"/>
                    <a:pt x="13573" y="556539"/>
                    <a:pt x="8275" y="551240"/>
                  </a:cubicBezTo>
                  <a:cubicBezTo>
                    <a:pt x="2977" y="545942"/>
                    <a:pt x="0" y="538756"/>
                    <a:pt x="0" y="531263"/>
                  </a:cubicBezTo>
                  <a:lnTo>
                    <a:pt x="0" y="28253"/>
                  </a:lnTo>
                  <a:cubicBezTo>
                    <a:pt x="0" y="20760"/>
                    <a:pt x="2977" y="13573"/>
                    <a:pt x="8275" y="8275"/>
                  </a:cubicBezTo>
                  <a:cubicBezTo>
                    <a:pt x="13573" y="2977"/>
                    <a:pt x="20760" y="0"/>
                    <a:pt x="28253" y="0"/>
                  </a:cubicBezTo>
                  <a:close/>
                </a:path>
              </a:pathLst>
            </a:custGeom>
            <a:solidFill>
              <a:srgbClr val="000000"/>
            </a:solidFill>
          </p:spPr>
          <p:txBody>
            <a:bodyPr/>
            <a:lstStyle/>
            <a:p>
              <a:endParaRPr lang="en-US"/>
            </a:p>
          </p:txBody>
        </p:sp>
        <p:sp>
          <p:nvSpPr>
            <p:cNvPr id="7" name="TextBox 7"/>
            <p:cNvSpPr txBox="1"/>
            <p:nvPr/>
          </p:nvSpPr>
          <p:spPr>
            <a:xfrm>
              <a:off x="0" y="-47625"/>
              <a:ext cx="1041728" cy="607140"/>
            </a:xfrm>
            <a:prstGeom prst="rect">
              <a:avLst/>
            </a:prstGeom>
          </p:spPr>
          <p:txBody>
            <a:bodyPr lIns="50800" tIns="50800" rIns="50800" bIns="50800" rtlCol="0" anchor="ctr"/>
            <a:lstStyle/>
            <a:p>
              <a:pPr algn="ctr">
                <a:lnSpc>
                  <a:spcPts val="2399"/>
                </a:lnSpc>
              </a:pPr>
              <a:endParaRPr/>
            </a:p>
          </p:txBody>
        </p:sp>
      </p:grpSp>
      <p:grpSp>
        <p:nvGrpSpPr>
          <p:cNvPr id="8" name="Group 8"/>
          <p:cNvGrpSpPr/>
          <p:nvPr/>
        </p:nvGrpSpPr>
        <p:grpSpPr>
          <a:xfrm>
            <a:off x="2503301" y="2935321"/>
            <a:ext cx="3582313" cy="554430"/>
            <a:chOff x="0" y="0"/>
            <a:chExt cx="17568593" cy="2719070"/>
          </a:xfrm>
        </p:grpSpPr>
        <p:sp>
          <p:nvSpPr>
            <p:cNvPr id="9" name="Freeform 9"/>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F2F2F2"/>
            </a:solidFill>
          </p:spPr>
          <p:txBody>
            <a:bodyPr/>
            <a:lstStyle/>
            <a:p>
              <a:endParaRPr lang="en-US"/>
            </a:p>
          </p:txBody>
        </p:sp>
        <p:sp>
          <p:nvSpPr>
            <p:cNvPr id="10" name="Freeform 10"/>
            <p:cNvSpPr/>
            <p:nvPr/>
          </p:nvSpPr>
          <p:spPr>
            <a:xfrm>
              <a:off x="0" y="450850"/>
              <a:ext cx="17568593" cy="2269490"/>
            </a:xfrm>
            <a:custGeom>
              <a:avLst/>
              <a:gdLst/>
              <a:ahLst/>
              <a:cxnLst/>
              <a:rect l="l" t="t" r="r" b="b"/>
              <a:pathLst>
                <a:path w="17568593" h="2269490">
                  <a:moveTo>
                    <a:pt x="16979312" y="0"/>
                  </a:moveTo>
                  <a:lnTo>
                    <a:pt x="0" y="0"/>
                  </a:lnTo>
                  <a:lnTo>
                    <a:pt x="0" y="2269490"/>
                  </a:lnTo>
                  <a:lnTo>
                    <a:pt x="16979312" y="2269490"/>
                  </a:lnTo>
                  <a:lnTo>
                    <a:pt x="16979312" y="2268220"/>
                  </a:lnTo>
                  <a:lnTo>
                    <a:pt x="17568593" y="1134110"/>
                  </a:lnTo>
                  <a:close/>
                </a:path>
              </a:pathLst>
            </a:custGeom>
            <a:solidFill>
              <a:srgbClr val="F2F2F2"/>
            </a:solidFill>
          </p:spPr>
          <p:txBody>
            <a:bodyPr/>
            <a:lstStyle/>
            <a:p>
              <a:endParaRPr lang="en-US"/>
            </a:p>
          </p:txBody>
        </p:sp>
      </p:grpSp>
      <p:grpSp>
        <p:nvGrpSpPr>
          <p:cNvPr id="11" name="Group 11"/>
          <p:cNvGrpSpPr/>
          <p:nvPr/>
        </p:nvGrpSpPr>
        <p:grpSpPr>
          <a:xfrm>
            <a:off x="2276437" y="6181689"/>
            <a:ext cx="5642921" cy="3093124"/>
            <a:chOff x="0" y="0"/>
            <a:chExt cx="1033406" cy="566453"/>
          </a:xfrm>
        </p:grpSpPr>
        <p:sp>
          <p:nvSpPr>
            <p:cNvPr id="12" name="Freeform 12"/>
            <p:cNvSpPr/>
            <p:nvPr/>
          </p:nvSpPr>
          <p:spPr>
            <a:xfrm>
              <a:off x="0" y="0"/>
              <a:ext cx="1033406" cy="566453"/>
            </a:xfrm>
            <a:custGeom>
              <a:avLst/>
              <a:gdLst/>
              <a:ahLst/>
              <a:cxnLst/>
              <a:rect l="l" t="t" r="r" b="b"/>
              <a:pathLst>
                <a:path w="1033406" h="566453">
                  <a:moveTo>
                    <a:pt x="27439" y="0"/>
                  </a:moveTo>
                  <a:lnTo>
                    <a:pt x="1005966" y="0"/>
                  </a:lnTo>
                  <a:cubicBezTo>
                    <a:pt x="1013243" y="0"/>
                    <a:pt x="1020223" y="2891"/>
                    <a:pt x="1025369" y="8037"/>
                  </a:cubicBezTo>
                  <a:cubicBezTo>
                    <a:pt x="1030515" y="13183"/>
                    <a:pt x="1033406" y="20162"/>
                    <a:pt x="1033406" y="27439"/>
                  </a:cubicBezTo>
                  <a:lnTo>
                    <a:pt x="1033406" y="539014"/>
                  </a:lnTo>
                  <a:cubicBezTo>
                    <a:pt x="1033406" y="554168"/>
                    <a:pt x="1021121" y="566453"/>
                    <a:pt x="1005966" y="566453"/>
                  </a:cubicBezTo>
                  <a:lnTo>
                    <a:pt x="27439" y="566453"/>
                  </a:lnTo>
                  <a:cubicBezTo>
                    <a:pt x="12285" y="566453"/>
                    <a:pt x="0" y="554168"/>
                    <a:pt x="0" y="539014"/>
                  </a:cubicBezTo>
                  <a:lnTo>
                    <a:pt x="0" y="27439"/>
                  </a:lnTo>
                  <a:cubicBezTo>
                    <a:pt x="0" y="12285"/>
                    <a:pt x="12285" y="0"/>
                    <a:pt x="27439" y="0"/>
                  </a:cubicBezTo>
                  <a:close/>
                </a:path>
              </a:pathLst>
            </a:custGeom>
            <a:solidFill>
              <a:srgbClr val="F2F2F2"/>
            </a:solidFill>
          </p:spPr>
          <p:txBody>
            <a:bodyPr/>
            <a:lstStyle/>
            <a:p>
              <a:endParaRPr lang="en-US"/>
            </a:p>
          </p:txBody>
        </p:sp>
        <p:sp>
          <p:nvSpPr>
            <p:cNvPr id="13" name="TextBox 13"/>
            <p:cNvSpPr txBox="1"/>
            <p:nvPr/>
          </p:nvSpPr>
          <p:spPr>
            <a:xfrm>
              <a:off x="0" y="-47625"/>
              <a:ext cx="1033406" cy="614078"/>
            </a:xfrm>
            <a:prstGeom prst="rect">
              <a:avLst/>
            </a:prstGeom>
          </p:spPr>
          <p:txBody>
            <a:bodyPr lIns="50800" tIns="50800" rIns="50800" bIns="50800" rtlCol="0" anchor="ctr"/>
            <a:lstStyle/>
            <a:p>
              <a:pPr algn="ctr">
                <a:lnSpc>
                  <a:spcPts val="2399"/>
                </a:lnSpc>
              </a:pPr>
              <a:endParaRPr/>
            </a:p>
          </p:txBody>
        </p:sp>
      </p:grpSp>
      <p:grpSp>
        <p:nvGrpSpPr>
          <p:cNvPr id="14" name="Group 14"/>
          <p:cNvGrpSpPr/>
          <p:nvPr/>
        </p:nvGrpSpPr>
        <p:grpSpPr>
          <a:xfrm>
            <a:off x="2503301" y="5993446"/>
            <a:ext cx="5688363" cy="3055239"/>
            <a:chOff x="0" y="0"/>
            <a:chExt cx="1041728" cy="559515"/>
          </a:xfrm>
        </p:grpSpPr>
        <p:sp>
          <p:nvSpPr>
            <p:cNvPr id="15" name="Freeform 15"/>
            <p:cNvSpPr/>
            <p:nvPr/>
          </p:nvSpPr>
          <p:spPr>
            <a:xfrm>
              <a:off x="0" y="0"/>
              <a:ext cx="1041728" cy="559515"/>
            </a:xfrm>
            <a:custGeom>
              <a:avLst/>
              <a:gdLst/>
              <a:ahLst/>
              <a:cxnLst/>
              <a:rect l="l" t="t" r="r" b="b"/>
              <a:pathLst>
                <a:path w="1041728" h="559515">
                  <a:moveTo>
                    <a:pt x="27220" y="0"/>
                  </a:moveTo>
                  <a:lnTo>
                    <a:pt x="1014507" y="0"/>
                  </a:lnTo>
                  <a:cubicBezTo>
                    <a:pt x="1029541" y="0"/>
                    <a:pt x="1041728" y="12187"/>
                    <a:pt x="1041728" y="27220"/>
                  </a:cubicBezTo>
                  <a:lnTo>
                    <a:pt x="1041728" y="532295"/>
                  </a:lnTo>
                  <a:cubicBezTo>
                    <a:pt x="1041728" y="547328"/>
                    <a:pt x="1029541" y="559515"/>
                    <a:pt x="1014507" y="559515"/>
                  </a:cubicBezTo>
                  <a:lnTo>
                    <a:pt x="27220" y="559515"/>
                  </a:lnTo>
                  <a:cubicBezTo>
                    <a:pt x="12187" y="559515"/>
                    <a:pt x="0" y="547328"/>
                    <a:pt x="0" y="532295"/>
                  </a:cubicBezTo>
                  <a:lnTo>
                    <a:pt x="0" y="27220"/>
                  </a:lnTo>
                  <a:cubicBezTo>
                    <a:pt x="0" y="12187"/>
                    <a:pt x="12187" y="0"/>
                    <a:pt x="27220" y="0"/>
                  </a:cubicBezTo>
                  <a:close/>
                </a:path>
              </a:pathLst>
            </a:custGeom>
            <a:solidFill>
              <a:srgbClr val="EDAD08"/>
            </a:solidFill>
          </p:spPr>
          <p:txBody>
            <a:bodyPr/>
            <a:lstStyle/>
            <a:p>
              <a:endParaRPr lang="en-US"/>
            </a:p>
          </p:txBody>
        </p:sp>
        <p:sp>
          <p:nvSpPr>
            <p:cNvPr id="16" name="TextBox 16"/>
            <p:cNvSpPr txBox="1"/>
            <p:nvPr/>
          </p:nvSpPr>
          <p:spPr>
            <a:xfrm>
              <a:off x="0" y="-47625"/>
              <a:ext cx="1041728" cy="607140"/>
            </a:xfrm>
            <a:prstGeom prst="rect">
              <a:avLst/>
            </a:prstGeom>
          </p:spPr>
          <p:txBody>
            <a:bodyPr lIns="50800" tIns="50800" rIns="50800" bIns="50800" rtlCol="0" anchor="ctr"/>
            <a:lstStyle/>
            <a:p>
              <a:pPr algn="ctr">
                <a:lnSpc>
                  <a:spcPts val="2399"/>
                </a:lnSpc>
              </a:pPr>
              <a:endParaRPr/>
            </a:p>
          </p:txBody>
        </p:sp>
      </p:grpSp>
      <p:grpSp>
        <p:nvGrpSpPr>
          <p:cNvPr id="17" name="Group 17"/>
          <p:cNvGrpSpPr/>
          <p:nvPr/>
        </p:nvGrpSpPr>
        <p:grpSpPr>
          <a:xfrm>
            <a:off x="2134609" y="6447137"/>
            <a:ext cx="4813052" cy="632662"/>
            <a:chOff x="0" y="0"/>
            <a:chExt cx="20685668" cy="2719070"/>
          </a:xfrm>
        </p:grpSpPr>
        <p:sp>
          <p:nvSpPr>
            <p:cNvPr id="18" name="Freeform 1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F2F2F2"/>
            </a:solidFill>
          </p:spPr>
          <p:txBody>
            <a:bodyPr/>
            <a:lstStyle/>
            <a:p>
              <a:endParaRPr lang="en-US"/>
            </a:p>
          </p:txBody>
        </p:sp>
        <p:sp>
          <p:nvSpPr>
            <p:cNvPr id="19" name="Freeform 19"/>
            <p:cNvSpPr/>
            <p:nvPr/>
          </p:nvSpPr>
          <p:spPr>
            <a:xfrm>
              <a:off x="0" y="450850"/>
              <a:ext cx="20685668" cy="2269490"/>
            </a:xfrm>
            <a:custGeom>
              <a:avLst/>
              <a:gdLst/>
              <a:ahLst/>
              <a:cxnLst/>
              <a:rect l="l" t="t" r="r" b="b"/>
              <a:pathLst>
                <a:path w="20685668" h="2269490">
                  <a:moveTo>
                    <a:pt x="20096387" y="0"/>
                  </a:moveTo>
                  <a:lnTo>
                    <a:pt x="0" y="0"/>
                  </a:lnTo>
                  <a:lnTo>
                    <a:pt x="0" y="2269490"/>
                  </a:lnTo>
                  <a:lnTo>
                    <a:pt x="20096387" y="2269490"/>
                  </a:lnTo>
                  <a:lnTo>
                    <a:pt x="20096387" y="2268220"/>
                  </a:lnTo>
                  <a:lnTo>
                    <a:pt x="20685668" y="1134110"/>
                  </a:lnTo>
                  <a:close/>
                </a:path>
              </a:pathLst>
            </a:custGeom>
            <a:solidFill>
              <a:srgbClr val="F2F2F2"/>
            </a:solidFill>
          </p:spPr>
          <p:txBody>
            <a:bodyPr/>
            <a:lstStyle/>
            <a:p>
              <a:endParaRPr lang="en-US"/>
            </a:p>
          </p:txBody>
        </p:sp>
      </p:grpSp>
      <p:grpSp>
        <p:nvGrpSpPr>
          <p:cNvPr id="20" name="Group 20"/>
          <p:cNvGrpSpPr/>
          <p:nvPr/>
        </p:nvGrpSpPr>
        <p:grpSpPr>
          <a:xfrm>
            <a:off x="10110824" y="2570069"/>
            <a:ext cx="6067271" cy="2980074"/>
            <a:chOff x="0" y="0"/>
            <a:chExt cx="1153269" cy="566453"/>
          </a:xfrm>
        </p:grpSpPr>
        <p:sp>
          <p:nvSpPr>
            <p:cNvPr id="21" name="Freeform 21"/>
            <p:cNvSpPr/>
            <p:nvPr/>
          </p:nvSpPr>
          <p:spPr>
            <a:xfrm>
              <a:off x="0" y="0"/>
              <a:ext cx="1153269" cy="566453"/>
            </a:xfrm>
            <a:custGeom>
              <a:avLst/>
              <a:gdLst/>
              <a:ahLst/>
              <a:cxnLst/>
              <a:rect l="l" t="t" r="r" b="b"/>
              <a:pathLst>
                <a:path w="1153269" h="566453">
                  <a:moveTo>
                    <a:pt x="25520" y="0"/>
                  </a:moveTo>
                  <a:lnTo>
                    <a:pt x="1127748" y="0"/>
                  </a:lnTo>
                  <a:cubicBezTo>
                    <a:pt x="1141843" y="0"/>
                    <a:pt x="1153269" y="11426"/>
                    <a:pt x="1153269" y="25520"/>
                  </a:cubicBezTo>
                  <a:lnTo>
                    <a:pt x="1153269" y="540933"/>
                  </a:lnTo>
                  <a:cubicBezTo>
                    <a:pt x="1153269" y="547701"/>
                    <a:pt x="1150580" y="554193"/>
                    <a:pt x="1145794" y="558979"/>
                  </a:cubicBezTo>
                  <a:cubicBezTo>
                    <a:pt x="1141008" y="563765"/>
                    <a:pt x="1134517" y="566453"/>
                    <a:pt x="1127748" y="566453"/>
                  </a:cubicBezTo>
                  <a:lnTo>
                    <a:pt x="25520" y="566453"/>
                  </a:lnTo>
                  <a:cubicBezTo>
                    <a:pt x="18752" y="566453"/>
                    <a:pt x="12261" y="563765"/>
                    <a:pt x="7475" y="558979"/>
                  </a:cubicBezTo>
                  <a:cubicBezTo>
                    <a:pt x="2689" y="554193"/>
                    <a:pt x="0" y="547701"/>
                    <a:pt x="0" y="540933"/>
                  </a:cubicBezTo>
                  <a:lnTo>
                    <a:pt x="0" y="25520"/>
                  </a:lnTo>
                  <a:cubicBezTo>
                    <a:pt x="0" y="18752"/>
                    <a:pt x="2689" y="12261"/>
                    <a:pt x="7475" y="7475"/>
                  </a:cubicBezTo>
                  <a:cubicBezTo>
                    <a:pt x="12261" y="2689"/>
                    <a:pt x="18752" y="0"/>
                    <a:pt x="25520" y="0"/>
                  </a:cubicBezTo>
                  <a:close/>
                </a:path>
              </a:pathLst>
            </a:custGeom>
            <a:solidFill>
              <a:srgbClr val="F2F2F2"/>
            </a:solidFill>
          </p:spPr>
          <p:txBody>
            <a:bodyPr/>
            <a:lstStyle/>
            <a:p>
              <a:endParaRPr lang="en-US"/>
            </a:p>
          </p:txBody>
        </p:sp>
        <p:sp>
          <p:nvSpPr>
            <p:cNvPr id="22" name="TextBox 22"/>
            <p:cNvSpPr txBox="1"/>
            <p:nvPr/>
          </p:nvSpPr>
          <p:spPr>
            <a:xfrm>
              <a:off x="0" y="-47625"/>
              <a:ext cx="1153269" cy="614078"/>
            </a:xfrm>
            <a:prstGeom prst="rect">
              <a:avLst/>
            </a:prstGeom>
          </p:spPr>
          <p:txBody>
            <a:bodyPr lIns="50800" tIns="50800" rIns="50800" bIns="50800" rtlCol="0" anchor="ctr"/>
            <a:lstStyle/>
            <a:p>
              <a:pPr algn="ctr">
                <a:lnSpc>
                  <a:spcPts val="2399"/>
                </a:lnSpc>
              </a:pPr>
              <a:endParaRPr/>
            </a:p>
          </p:txBody>
        </p:sp>
      </p:grpSp>
      <p:grpSp>
        <p:nvGrpSpPr>
          <p:cNvPr id="23" name="Group 23"/>
          <p:cNvGrpSpPr/>
          <p:nvPr/>
        </p:nvGrpSpPr>
        <p:grpSpPr>
          <a:xfrm>
            <a:off x="10141300" y="2548222"/>
            <a:ext cx="5966953" cy="2943574"/>
            <a:chOff x="0" y="0"/>
            <a:chExt cx="1134200" cy="559515"/>
          </a:xfrm>
        </p:grpSpPr>
        <p:sp>
          <p:nvSpPr>
            <p:cNvPr id="24" name="Freeform 24"/>
            <p:cNvSpPr/>
            <p:nvPr/>
          </p:nvSpPr>
          <p:spPr>
            <a:xfrm>
              <a:off x="0" y="0"/>
              <a:ext cx="1134200" cy="559515"/>
            </a:xfrm>
            <a:custGeom>
              <a:avLst/>
              <a:gdLst/>
              <a:ahLst/>
              <a:cxnLst/>
              <a:rect l="l" t="t" r="r" b="b"/>
              <a:pathLst>
                <a:path w="1134200" h="559515">
                  <a:moveTo>
                    <a:pt x="25949" y="0"/>
                  </a:moveTo>
                  <a:lnTo>
                    <a:pt x="1108251" y="0"/>
                  </a:lnTo>
                  <a:cubicBezTo>
                    <a:pt x="1115133" y="0"/>
                    <a:pt x="1121733" y="2734"/>
                    <a:pt x="1126600" y="7600"/>
                  </a:cubicBezTo>
                  <a:cubicBezTo>
                    <a:pt x="1131466" y="12467"/>
                    <a:pt x="1134200" y="19067"/>
                    <a:pt x="1134200" y="25949"/>
                  </a:cubicBezTo>
                  <a:lnTo>
                    <a:pt x="1134200" y="533566"/>
                  </a:lnTo>
                  <a:cubicBezTo>
                    <a:pt x="1134200" y="547897"/>
                    <a:pt x="1122582" y="559515"/>
                    <a:pt x="1108251" y="559515"/>
                  </a:cubicBezTo>
                  <a:lnTo>
                    <a:pt x="25949" y="559515"/>
                  </a:lnTo>
                  <a:cubicBezTo>
                    <a:pt x="11618" y="559515"/>
                    <a:pt x="0" y="547897"/>
                    <a:pt x="0" y="533566"/>
                  </a:cubicBezTo>
                  <a:lnTo>
                    <a:pt x="0" y="25949"/>
                  </a:lnTo>
                  <a:cubicBezTo>
                    <a:pt x="0" y="11618"/>
                    <a:pt x="11618" y="0"/>
                    <a:pt x="25949" y="0"/>
                  </a:cubicBezTo>
                  <a:close/>
                </a:path>
              </a:pathLst>
            </a:custGeom>
            <a:solidFill>
              <a:srgbClr val="EDAD08"/>
            </a:solidFill>
          </p:spPr>
          <p:txBody>
            <a:bodyPr/>
            <a:lstStyle/>
            <a:p>
              <a:endParaRPr lang="en-US"/>
            </a:p>
          </p:txBody>
        </p:sp>
        <p:sp>
          <p:nvSpPr>
            <p:cNvPr id="25" name="TextBox 25"/>
            <p:cNvSpPr txBox="1"/>
            <p:nvPr/>
          </p:nvSpPr>
          <p:spPr>
            <a:xfrm>
              <a:off x="0" y="-47625"/>
              <a:ext cx="1134200" cy="607140"/>
            </a:xfrm>
            <a:prstGeom prst="rect">
              <a:avLst/>
            </a:prstGeom>
          </p:spPr>
          <p:txBody>
            <a:bodyPr lIns="50800" tIns="50800" rIns="50800" bIns="50800" rtlCol="0" anchor="ctr"/>
            <a:lstStyle/>
            <a:p>
              <a:pPr algn="ctr">
                <a:lnSpc>
                  <a:spcPts val="2399"/>
                </a:lnSpc>
              </a:pPr>
              <a:endParaRPr/>
            </a:p>
          </p:txBody>
        </p:sp>
      </p:grpSp>
      <p:grpSp>
        <p:nvGrpSpPr>
          <p:cNvPr id="26" name="Group 26"/>
          <p:cNvGrpSpPr/>
          <p:nvPr/>
        </p:nvGrpSpPr>
        <p:grpSpPr>
          <a:xfrm>
            <a:off x="10125395" y="2985331"/>
            <a:ext cx="3158761" cy="478246"/>
            <a:chOff x="0" y="0"/>
            <a:chExt cx="17959133" cy="2719070"/>
          </a:xfrm>
        </p:grpSpPr>
        <p:sp>
          <p:nvSpPr>
            <p:cNvPr id="27" name="Freeform 27"/>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F2F2F2"/>
            </a:solidFill>
          </p:spPr>
          <p:txBody>
            <a:bodyPr/>
            <a:lstStyle/>
            <a:p>
              <a:endParaRPr lang="en-US"/>
            </a:p>
          </p:txBody>
        </p:sp>
        <p:sp>
          <p:nvSpPr>
            <p:cNvPr id="28" name="Freeform 28"/>
            <p:cNvSpPr/>
            <p:nvPr/>
          </p:nvSpPr>
          <p:spPr>
            <a:xfrm>
              <a:off x="0" y="450850"/>
              <a:ext cx="17959133" cy="2269490"/>
            </a:xfrm>
            <a:custGeom>
              <a:avLst/>
              <a:gdLst/>
              <a:ahLst/>
              <a:cxnLst/>
              <a:rect l="l" t="t" r="r" b="b"/>
              <a:pathLst>
                <a:path w="17959133" h="2269490">
                  <a:moveTo>
                    <a:pt x="17369853" y="0"/>
                  </a:moveTo>
                  <a:lnTo>
                    <a:pt x="0" y="0"/>
                  </a:lnTo>
                  <a:lnTo>
                    <a:pt x="0" y="2269490"/>
                  </a:lnTo>
                  <a:lnTo>
                    <a:pt x="17369853" y="2269490"/>
                  </a:lnTo>
                  <a:lnTo>
                    <a:pt x="17369853" y="2268220"/>
                  </a:lnTo>
                  <a:lnTo>
                    <a:pt x="17959133" y="1134110"/>
                  </a:lnTo>
                  <a:close/>
                </a:path>
              </a:pathLst>
            </a:custGeom>
            <a:solidFill>
              <a:srgbClr val="F2F2F2"/>
            </a:solidFill>
          </p:spPr>
          <p:txBody>
            <a:bodyPr/>
            <a:lstStyle/>
            <a:p>
              <a:endParaRPr lang="en-US"/>
            </a:p>
          </p:txBody>
        </p:sp>
      </p:grpSp>
      <p:grpSp>
        <p:nvGrpSpPr>
          <p:cNvPr id="29" name="Group 29"/>
          <p:cNvGrpSpPr/>
          <p:nvPr/>
        </p:nvGrpSpPr>
        <p:grpSpPr>
          <a:xfrm>
            <a:off x="9908223" y="6183746"/>
            <a:ext cx="6309509" cy="3055099"/>
            <a:chOff x="0" y="0"/>
            <a:chExt cx="1169861" cy="566453"/>
          </a:xfrm>
        </p:grpSpPr>
        <p:sp>
          <p:nvSpPr>
            <p:cNvPr id="30" name="Freeform 30"/>
            <p:cNvSpPr/>
            <p:nvPr/>
          </p:nvSpPr>
          <p:spPr>
            <a:xfrm>
              <a:off x="0" y="0"/>
              <a:ext cx="1169861" cy="566453"/>
            </a:xfrm>
            <a:custGeom>
              <a:avLst/>
              <a:gdLst/>
              <a:ahLst/>
              <a:cxnLst/>
              <a:rect l="l" t="t" r="r" b="b"/>
              <a:pathLst>
                <a:path w="1169861" h="566453">
                  <a:moveTo>
                    <a:pt x="24540" y="0"/>
                  </a:moveTo>
                  <a:lnTo>
                    <a:pt x="1145321" y="0"/>
                  </a:lnTo>
                  <a:cubicBezTo>
                    <a:pt x="1151829" y="0"/>
                    <a:pt x="1158071" y="2586"/>
                    <a:pt x="1162674" y="7188"/>
                  </a:cubicBezTo>
                  <a:cubicBezTo>
                    <a:pt x="1167276" y="11790"/>
                    <a:pt x="1169861" y="18032"/>
                    <a:pt x="1169861" y="24540"/>
                  </a:cubicBezTo>
                  <a:lnTo>
                    <a:pt x="1169861" y="541913"/>
                  </a:lnTo>
                  <a:cubicBezTo>
                    <a:pt x="1169861" y="548421"/>
                    <a:pt x="1167276" y="554663"/>
                    <a:pt x="1162674" y="559266"/>
                  </a:cubicBezTo>
                  <a:cubicBezTo>
                    <a:pt x="1158071" y="563868"/>
                    <a:pt x="1151829" y="566453"/>
                    <a:pt x="1145321" y="566453"/>
                  </a:cubicBezTo>
                  <a:lnTo>
                    <a:pt x="24540" y="566453"/>
                  </a:lnTo>
                  <a:cubicBezTo>
                    <a:pt x="18032" y="566453"/>
                    <a:pt x="11790" y="563868"/>
                    <a:pt x="7188" y="559266"/>
                  </a:cubicBezTo>
                  <a:cubicBezTo>
                    <a:pt x="2586" y="554663"/>
                    <a:pt x="0" y="548421"/>
                    <a:pt x="0" y="541913"/>
                  </a:cubicBezTo>
                  <a:lnTo>
                    <a:pt x="0" y="24540"/>
                  </a:lnTo>
                  <a:cubicBezTo>
                    <a:pt x="0" y="18032"/>
                    <a:pt x="2586" y="11790"/>
                    <a:pt x="7188" y="7188"/>
                  </a:cubicBezTo>
                  <a:cubicBezTo>
                    <a:pt x="11790" y="2586"/>
                    <a:pt x="18032" y="0"/>
                    <a:pt x="24540" y="0"/>
                  </a:cubicBezTo>
                  <a:close/>
                </a:path>
              </a:pathLst>
            </a:custGeom>
            <a:solidFill>
              <a:srgbClr val="F2F2F2"/>
            </a:solidFill>
          </p:spPr>
          <p:txBody>
            <a:bodyPr/>
            <a:lstStyle/>
            <a:p>
              <a:endParaRPr lang="en-US"/>
            </a:p>
          </p:txBody>
        </p:sp>
        <p:sp>
          <p:nvSpPr>
            <p:cNvPr id="31" name="TextBox 31"/>
            <p:cNvSpPr txBox="1"/>
            <p:nvPr/>
          </p:nvSpPr>
          <p:spPr>
            <a:xfrm>
              <a:off x="0" y="-47625"/>
              <a:ext cx="1169861" cy="614078"/>
            </a:xfrm>
            <a:prstGeom prst="rect">
              <a:avLst/>
            </a:prstGeom>
          </p:spPr>
          <p:txBody>
            <a:bodyPr lIns="50800" tIns="50800" rIns="50800" bIns="50800" rtlCol="0" anchor="ctr"/>
            <a:lstStyle/>
            <a:p>
              <a:pPr algn="ctr">
                <a:lnSpc>
                  <a:spcPts val="2399"/>
                </a:lnSpc>
              </a:pPr>
              <a:endParaRPr/>
            </a:p>
          </p:txBody>
        </p:sp>
      </p:grpSp>
      <p:grpSp>
        <p:nvGrpSpPr>
          <p:cNvPr id="32" name="Group 32"/>
          <p:cNvGrpSpPr/>
          <p:nvPr/>
        </p:nvGrpSpPr>
        <p:grpSpPr>
          <a:xfrm>
            <a:off x="10025767" y="5993446"/>
            <a:ext cx="6360319" cy="3017680"/>
            <a:chOff x="0" y="0"/>
            <a:chExt cx="1179282" cy="559515"/>
          </a:xfrm>
        </p:grpSpPr>
        <p:sp>
          <p:nvSpPr>
            <p:cNvPr id="33" name="Freeform 33"/>
            <p:cNvSpPr/>
            <p:nvPr/>
          </p:nvSpPr>
          <p:spPr>
            <a:xfrm>
              <a:off x="0" y="0"/>
              <a:ext cx="1179282" cy="559515"/>
            </a:xfrm>
            <a:custGeom>
              <a:avLst/>
              <a:gdLst/>
              <a:ahLst/>
              <a:cxnLst/>
              <a:rect l="l" t="t" r="r" b="b"/>
              <a:pathLst>
                <a:path w="1179282" h="559515">
                  <a:moveTo>
                    <a:pt x="24344" y="0"/>
                  </a:moveTo>
                  <a:lnTo>
                    <a:pt x="1154938" y="0"/>
                  </a:lnTo>
                  <a:cubicBezTo>
                    <a:pt x="1168383" y="0"/>
                    <a:pt x="1179282" y="10899"/>
                    <a:pt x="1179282" y="24344"/>
                  </a:cubicBezTo>
                  <a:lnTo>
                    <a:pt x="1179282" y="535171"/>
                  </a:lnTo>
                  <a:cubicBezTo>
                    <a:pt x="1179282" y="548616"/>
                    <a:pt x="1168383" y="559515"/>
                    <a:pt x="1154938" y="559515"/>
                  </a:cubicBezTo>
                  <a:lnTo>
                    <a:pt x="24344" y="559515"/>
                  </a:lnTo>
                  <a:cubicBezTo>
                    <a:pt x="10899" y="559515"/>
                    <a:pt x="0" y="548616"/>
                    <a:pt x="0" y="535171"/>
                  </a:cubicBezTo>
                  <a:lnTo>
                    <a:pt x="0" y="24344"/>
                  </a:lnTo>
                  <a:cubicBezTo>
                    <a:pt x="0" y="10899"/>
                    <a:pt x="10899" y="0"/>
                    <a:pt x="24344" y="0"/>
                  </a:cubicBezTo>
                  <a:close/>
                </a:path>
              </a:pathLst>
            </a:custGeom>
            <a:solidFill>
              <a:srgbClr val="000000"/>
            </a:solidFill>
          </p:spPr>
          <p:txBody>
            <a:bodyPr/>
            <a:lstStyle/>
            <a:p>
              <a:endParaRPr lang="en-US"/>
            </a:p>
          </p:txBody>
        </p:sp>
        <p:sp>
          <p:nvSpPr>
            <p:cNvPr id="34" name="TextBox 34"/>
            <p:cNvSpPr txBox="1"/>
            <p:nvPr/>
          </p:nvSpPr>
          <p:spPr>
            <a:xfrm>
              <a:off x="0" y="-47625"/>
              <a:ext cx="1179282" cy="607140"/>
            </a:xfrm>
            <a:prstGeom prst="rect">
              <a:avLst/>
            </a:prstGeom>
          </p:spPr>
          <p:txBody>
            <a:bodyPr lIns="50800" tIns="50800" rIns="50800" bIns="50800" rtlCol="0" anchor="ctr"/>
            <a:lstStyle/>
            <a:p>
              <a:pPr algn="ctr">
                <a:lnSpc>
                  <a:spcPts val="2399"/>
                </a:lnSpc>
              </a:pPr>
              <a:endParaRPr/>
            </a:p>
          </p:txBody>
        </p:sp>
      </p:grpSp>
      <p:grpSp>
        <p:nvGrpSpPr>
          <p:cNvPr id="35" name="Group 35"/>
          <p:cNvGrpSpPr/>
          <p:nvPr/>
        </p:nvGrpSpPr>
        <p:grpSpPr>
          <a:xfrm>
            <a:off x="9913540" y="6445931"/>
            <a:ext cx="4662916" cy="654070"/>
            <a:chOff x="0" y="0"/>
            <a:chExt cx="19384469" cy="2719070"/>
          </a:xfrm>
        </p:grpSpPr>
        <p:sp>
          <p:nvSpPr>
            <p:cNvPr id="36" name="Freeform 36"/>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F2F2F2"/>
            </a:solidFill>
          </p:spPr>
          <p:txBody>
            <a:bodyPr/>
            <a:lstStyle/>
            <a:p>
              <a:endParaRPr lang="en-US"/>
            </a:p>
          </p:txBody>
        </p:sp>
        <p:sp>
          <p:nvSpPr>
            <p:cNvPr id="37" name="Freeform 37"/>
            <p:cNvSpPr/>
            <p:nvPr/>
          </p:nvSpPr>
          <p:spPr>
            <a:xfrm>
              <a:off x="0" y="450850"/>
              <a:ext cx="19384470" cy="2269490"/>
            </a:xfrm>
            <a:custGeom>
              <a:avLst/>
              <a:gdLst/>
              <a:ahLst/>
              <a:cxnLst/>
              <a:rect l="l" t="t" r="r" b="b"/>
              <a:pathLst>
                <a:path w="19384470" h="2269490">
                  <a:moveTo>
                    <a:pt x="18795189" y="0"/>
                  </a:moveTo>
                  <a:lnTo>
                    <a:pt x="0" y="0"/>
                  </a:lnTo>
                  <a:lnTo>
                    <a:pt x="0" y="2269490"/>
                  </a:lnTo>
                  <a:lnTo>
                    <a:pt x="18795189" y="2269490"/>
                  </a:lnTo>
                  <a:lnTo>
                    <a:pt x="18795189" y="2268220"/>
                  </a:lnTo>
                  <a:lnTo>
                    <a:pt x="19384470" y="1134110"/>
                  </a:lnTo>
                  <a:close/>
                </a:path>
              </a:pathLst>
            </a:custGeom>
            <a:solidFill>
              <a:srgbClr val="F2F2F2"/>
            </a:solidFill>
          </p:spPr>
          <p:txBody>
            <a:bodyPr/>
            <a:lstStyle/>
            <a:p>
              <a:endParaRPr lang="en-US"/>
            </a:p>
          </p:txBody>
        </p:sp>
      </p:grpSp>
      <p:sp>
        <p:nvSpPr>
          <p:cNvPr id="38" name="Freeform 38"/>
          <p:cNvSpPr/>
          <p:nvPr/>
        </p:nvSpPr>
        <p:spPr>
          <a:xfrm rot="5400000">
            <a:off x="3537533" y="3618521"/>
            <a:ext cx="11284372" cy="28211"/>
          </a:xfrm>
          <a:custGeom>
            <a:avLst/>
            <a:gdLst/>
            <a:ahLst/>
            <a:cxnLst/>
            <a:rect l="l" t="t" r="r" b="b"/>
            <a:pathLst>
              <a:path w="11284372" h="28211">
                <a:moveTo>
                  <a:pt x="0" y="0"/>
                </a:moveTo>
                <a:lnTo>
                  <a:pt x="11284372" y="0"/>
                </a:lnTo>
                <a:lnTo>
                  <a:pt x="11284372" y="28211"/>
                </a:lnTo>
                <a:lnTo>
                  <a:pt x="0" y="28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9" name="Group 39"/>
          <p:cNvGrpSpPr>
            <a:grpSpLocks noChangeAspect="1"/>
          </p:cNvGrpSpPr>
          <p:nvPr/>
        </p:nvGrpSpPr>
        <p:grpSpPr>
          <a:xfrm>
            <a:off x="8970462" y="3417586"/>
            <a:ext cx="418513" cy="418513"/>
            <a:chOff x="0" y="0"/>
            <a:chExt cx="495300" cy="495300"/>
          </a:xfrm>
        </p:grpSpPr>
        <p:sp>
          <p:nvSpPr>
            <p:cNvPr id="40" name="Freeform 40"/>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545454"/>
            </a:solidFill>
          </p:spPr>
          <p:txBody>
            <a:bodyPr/>
            <a:lstStyle/>
            <a:p>
              <a:endParaRPr lang="en-US"/>
            </a:p>
          </p:txBody>
        </p:sp>
        <p:sp>
          <p:nvSpPr>
            <p:cNvPr id="41" name="Freeform 41"/>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0000"/>
            </a:solidFill>
          </p:spPr>
          <p:txBody>
            <a:bodyPr/>
            <a:lstStyle/>
            <a:p>
              <a:endParaRPr lang="en-US"/>
            </a:p>
          </p:txBody>
        </p:sp>
      </p:grpSp>
      <p:grpSp>
        <p:nvGrpSpPr>
          <p:cNvPr id="42" name="Group 42"/>
          <p:cNvGrpSpPr>
            <a:grpSpLocks noChangeAspect="1"/>
          </p:cNvGrpSpPr>
          <p:nvPr/>
        </p:nvGrpSpPr>
        <p:grpSpPr>
          <a:xfrm>
            <a:off x="8970462" y="4584719"/>
            <a:ext cx="418513" cy="418513"/>
            <a:chOff x="0" y="0"/>
            <a:chExt cx="495300" cy="495300"/>
          </a:xfrm>
        </p:grpSpPr>
        <p:sp>
          <p:nvSpPr>
            <p:cNvPr id="43" name="Freeform 4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545454"/>
            </a:solidFill>
          </p:spPr>
          <p:txBody>
            <a:bodyPr/>
            <a:lstStyle/>
            <a:p>
              <a:endParaRPr lang="en-US"/>
            </a:p>
          </p:txBody>
        </p:sp>
        <p:sp>
          <p:nvSpPr>
            <p:cNvPr id="44" name="Freeform 4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DAD08"/>
            </a:solidFill>
          </p:spPr>
          <p:txBody>
            <a:bodyPr/>
            <a:lstStyle/>
            <a:p>
              <a:endParaRPr lang="en-US"/>
            </a:p>
          </p:txBody>
        </p:sp>
      </p:grpSp>
      <p:grpSp>
        <p:nvGrpSpPr>
          <p:cNvPr id="45" name="Group 45"/>
          <p:cNvGrpSpPr>
            <a:grpSpLocks noChangeAspect="1"/>
          </p:cNvGrpSpPr>
          <p:nvPr/>
        </p:nvGrpSpPr>
        <p:grpSpPr>
          <a:xfrm>
            <a:off x="8970462" y="6132852"/>
            <a:ext cx="418513" cy="418513"/>
            <a:chOff x="0" y="0"/>
            <a:chExt cx="495300" cy="495300"/>
          </a:xfrm>
        </p:grpSpPr>
        <p:sp>
          <p:nvSpPr>
            <p:cNvPr id="46" name="Freeform 4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545454"/>
            </a:solidFill>
          </p:spPr>
          <p:txBody>
            <a:bodyPr/>
            <a:lstStyle/>
            <a:p>
              <a:endParaRPr lang="en-US"/>
            </a:p>
          </p:txBody>
        </p:sp>
        <p:sp>
          <p:nvSpPr>
            <p:cNvPr id="47" name="Freeform 4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0000"/>
            </a:solidFill>
          </p:spPr>
          <p:txBody>
            <a:bodyPr/>
            <a:lstStyle/>
            <a:p>
              <a:endParaRPr lang="en-US"/>
            </a:p>
          </p:txBody>
        </p:sp>
      </p:grpSp>
      <p:grpSp>
        <p:nvGrpSpPr>
          <p:cNvPr id="48" name="Group 48"/>
          <p:cNvGrpSpPr>
            <a:grpSpLocks noChangeAspect="1"/>
          </p:cNvGrpSpPr>
          <p:nvPr/>
        </p:nvGrpSpPr>
        <p:grpSpPr>
          <a:xfrm>
            <a:off x="8970462" y="7490484"/>
            <a:ext cx="418513" cy="418513"/>
            <a:chOff x="0" y="0"/>
            <a:chExt cx="495300" cy="495300"/>
          </a:xfrm>
        </p:grpSpPr>
        <p:sp>
          <p:nvSpPr>
            <p:cNvPr id="49" name="Freeform 4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545454"/>
            </a:solidFill>
          </p:spPr>
          <p:txBody>
            <a:bodyPr/>
            <a:lstStyle/>
            <a:p>
              <a:endParaRPr lang="en-US"/>
            </a:p>
          </p:txBody>
        </p:sp>
        <p:sp>
          <p:nvSpPr>
            <p:cNvPr id="50" name="Freeform 5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DAD08"/>
            </a:solidFill>
          </p:spPr>
          <p:txBody>
            <a:bodyPr/>
            <a:lstStyle/>
            <a:p>
              <a:endParaRPr lang="en-US"/>
            </a:p>
          </p:txBody>
        </p:sp>
      </p:grpSp>
      <p:grpSp>
        <p:nvGrpSpPr>
          <p:cNvPr id="51" name="Group 51"/>
          <p:cNvGrpSpPr/>
          <p:nvPr/>
        </p:nvGrpSpPr>
        <p:grpSpPr>
          <a:xfrm>
            <a:off x="734079" y="2738653"/>
            <a:ext cx="1193788" cy="1317283"/>
            <a:chOff x="0" y="0"/>
            <a:chExt cx="736600" cy="812800"/>
          </a:xfrm>
        </p:grpSpPr>
        <p:sp>
          <p:nvSpPr>
            <p:cNvPr id="52" name="Freeform 52"/>
            <p:cNvSpPr/>
            <p:nvPr/>
          </p:nvSpPr>
          <p:spPr>
            <a:xfrm>
              <a:off x="0" y="0"/>
              <a:ext cx="736600" cy="812800"/>
            </a:xfrm>
            <a:custGeom>
              <a:avLst/>
              <a:gdLst/>
              <a:ahLst/>
              <a:cxnLst/>
              <a:rect l="l" t="t" r="r" b="b"/>
              <a:pathLst>
                <a:path w="736600" h="812800">
                  <a:moveTo>
                    <a:pt x="736600" y="0"/>
                  </a:moveTo>
                  <a:lnTo>
                    <a:pt x="736600" y="812800"/>
                  </a:lnTo>
                  <a:lnTo>
                    <a:pt x="368300" y="685800"/>
                  </a:lnTo>
                  <a:lnTo>
                    <a:pt x="0" y="812800"/>
                  </a:lnTo>
                  <a:lnTo>
                    <a:pt x="0" y="0"/>
                  </a:lnTo>
                  <a:lnTo>
                    <a:pt x="736600" y="0"/>
                  </a:lnTo>
                  <a:close/>
                </a:path>
              </a:pathLst>
            </a:custGeom>
            <a:solidFill>
              <a:srgbClr val="F2F2F2"/>
            </a:solidFill>
          </p:spPr>
          <p:txBody>
            <a:bodyPr/>
            <a:lstStyle/>
            <a:p>
              <a:endParaRPr lang="en-US"/>
            </a:p>
          </p:txBody>
        </p:sp>
        <p:sp>
          <p:nvSpPr>
            <p:cNvPr id="53" name="TextBox 53"/>
            <p:cNvSpPr txBox="1"/>
            <p:nvPr/>
          </p:nvSpPr>
          <p:spPr>
            <a:xfrm>
              <a:off x="0" y="-47625"/>
              <a:ext cx="736600" cy="733425"/>
            </a:xfrm>
            <a:prstGeom prst="rect">
              <a:avLst/>
            </a:prstGeom>
          </p:spPr>
          <p:txBody>
            <a:bodyPr lIns="50800" tIns="50800" rIns="50800" bIns="50800" rtlCol="0" anchor="ctr"/>
            <a:lstStyle/>
            <a:p>
              <a:pPr algn="ctr">
                <a:lnSpc>
                  <a:spcPts val="2399"/>
                </a:lnSpc>
              </a:pPr>
              <a:endParaRPr/>
            </a:p>
          </p:txBody>
        </p:sp>
      </p:grpSp>
      <p:grpSp>
        <p:nvGrpSpPr>
          <p:cNvPr id="54" name="Group 54"/>
          <p:cNvGrpSpPr/>
          <p:nvPr/>
        </p:nvGrpSpPr>
        <p:grpSpPr>
          <a:xfrm>
            <a:off x="843365" y="2548222"/>
            <a:ext cx="1193788" cy="1317283"/>
            <a:chOff x="0" y="0"/>
            <a:chExt cx="736600" cy="812800"/>
          </a:xfrm>
        </p:grpSpPr>
        <p:sp>
          <p:nvSpPr>
            <p:cNvPr id="55" name="Freeform 55"/>
            <p:cNvSpPr/>
            <p:nvPr/>
          </p:nvSpPr>
          <p:spPr>
            <a:xfrm>
              <a:off x="0" y="0"/>
              <a:ext cx="736600" cy="812800"/>
            </a:xfrm>
            <a:custGeom>
              <a:avLst/>
              <a:gdLst/>
              <a:ahLst/>
              <a:cxnLst/>
              <a:rect l="l" t="t" r="r" b="b"/>
              <a:pathLst>
                <a:path w="736600" h="812800">
                  <a:moveTo>
                    <a:pt x="736600" y="0"/>
                  </a:moveTo>
                  <a:lnTo>
                    <a:pt x="736600" y="812800"/>
                  </a:lnTo>
                  <a:lnTo>
                    <a:pt x="368300" y="685800"/>
                  </a:lnTo>
                  <a:lnTo>
                    <a:pt x="0" y="812800"/>
                  </a:lnTo>
                  <a:lnTo>
                    <a:pt x="0" y="0"/>
                  </a:lnTo>
                  <a:lnTo>
                    <a:pt x="736600" y="0"/>
                  </a:lnTo>
                  <a:close/>
                </a:path>
              </a:pathLst>
            </a:custGeom>
            <a:solidFill>
              <a:srgbClr val="000000"/>
            </a:solidFill>
          </p:spPr>
          <p:txBody>
            <a:bodyPr/>
            <a:lstStyle/>
            <a:p>
              <a:endParaRPr lang="en-US"/>
            </a:p>
          </p:txBody>
        </p:sp>
        <p:sp>
          <p:nvSpPr>
            <p:cNvPr id="56" name="TextBox 56"/>
            <p:cNvSpPr txBox="1"/>
            <p:nvPr/>
          </p:nvSpPr>
          <p:spPr>
            <a:xfrm>
              <a:off x="0" y="-95250"/>
              <a:ext cx="736600" cy="781050"/>
            </a:xfrm>
            <a:prstGeom prst="rect">
              <a:avLst/>
            </a:prstGeom>
          </p:spPr>
          <p:txBody>
            <a:bodyPr lIns="50800" tIns="50800" rIns="50800" bIns="50800" rtlCol="0" anchor="ctr"/>
            <a:lstStyle/>
            <a:p>
              <a:pPr algn="ctr">
                <a:lnSpc>
                  <a:spcPts val="4800"/>
                </a:lnSpc>
              </a:pPr>
              <a:r>
                <a:rPr lang="en-US" sz="3200" b="1" spc="166">
                  <a:solidFill>
                    <a:srgbClr val="FFFFFF"/>
                  </a:solidFill>
                  <a:latin typeface="Barlow Bold"/>
                  <a:ea typeface="Barlow Bold"/>
                  <a:cs typeface="Barlow Bold"/>
                  <a:sym typeface="Barlow Bold"/>
                </a:rPr>
                <a:t>1</a:t>
              </a:r>
            </a:p>
          </p:txBody>
        </p:sp>
      </p:grpSp>
      <p:grpSp>
        <p:nvGrpSpPr>
          <p:cNvPr id="57" name="Group 57"/>
          <p:cNvGrpSpPr/>
          <p:nvPr/>
        </p:nvGrpSpPr>
        <p:grpSpPr>
          <a:xfrm>
            <a:off x="504825" y="6191101"/>
            <a:ext cx="1239074" cy="1367254"/>
            <a:chOff x="0" y="0"/>
            <a:chExt cx="736600" cy="812800"/>
          </a:xfrm>
        </p:grpSpPr>
        <p:sp>
          <p:nvSpPr>
            <p:cNvPr id="58" name="Freeform 58"/>
            <p:cNvSpPr/>
            <p:nvPr/>
          </p:nvSpPr>
          <p:spPr>
            <a:xfrm>
              <a:off x="0" y="0"/>
              <a:ext cx="736600" cy="812800"/>
            </a:xfrm>
            <a:custGeom>
              <a:avLst/>
              <a:gdLst/>
              <a:ahLst/>
              <a:cxnLst/>
              <a:rect l="l" t="t" r="r" b="b"/>
              <a:pathLst>
                <a:path w="736600" h="812800">
                  <a:moveTo>
                    <a:pt x="736600" y="0"/>
                  </a:moveTo>
                  <a:lnTo>
                    <a:pt x="736600" y="812800"/>
                  </a:lnTo>
                  <a:lnTo>
                    <a:pt x="368300" y="685800"/>
                  </a:lnTo>
                  <a:lnTo>
                    <a:pt x="0" y="812800"/>
                  </a:lnTo>
                  <a:lnTo>
                    <a:pt x="0" y="0"/>
                  </a:lnTo>
                  <a:lnTo>
                    <a:pt x="736600" y="0"/>
                  </a:lnTo>
                  <a:close/>
                </a:path>
              </a:pathLst>
            </a:custGeom>
            <a:solidFill>
              <a:srgbClr val="F2F2F2"/>
            </a:solidFill>
          </p:spPr>
          <p:txBody>
            <a:bodyPr/>
            <a:lstStyle/>
            <a:p>
              <a:endParaRPr lang="en-US"/>
            </a:p>
          </p:txBody>
        </p:sp>
        <p:sp>
          <p:nvSpPr>
            <p:cNvPr id="59" name="TextBox 59"/>
            <p:cNvSpPr txBox="1"/>
            <p:nvPr/>
          </p:nvSpPr>
          <p:spPr>
            <a:xfrm>
              <a:off x="0" y="-47625"/>
              <a:ext cx="736600" cy="733425"/>
            </a:xfrm>
            <a:prstGeom prst="rect">
              <a:avLst/>
            </a:prstGeom>
          </p:spPr>
          <p:txBody>
            <a:bodyPr lIns="50800" tIns="50800" rIns="50800" bIns="50800" rtlCol="0" anchor="ctr"/>
            <a:lstStyle/>
            <a:p>
              <a:pPr algn="ctr">
                <a:lnSpc>
                  <a:spcPts val="2399"/>
                </a:lnSpc>
              </a:pPr>
              <a:endParaRPr/>
            </a:p>
          </p:txBody>
        </p:sp>
      </p:grpSp>
      <p:grpSp>
        <p:nvGrpSpPr>
          <p:cNvPr id="60" name="Group 60"/>
          <p:cNvGrpSpPr/>
          <p:nvPr/>
        </p:nvGrpSpPr>
        <p:grpSpPr>
          <a:xfrm>
            <a:off x="618257" y="5993446"/>
            <a:ext cx="1239074" cy="1367254"/>
            <a:chOff x="0" y="0"/>
            <a:chExt cx="736600" cy="812800"/>
          </a:xfrm>
        </p:grpSpPr>
        <p:sp>
          <p:nvSpPr>
            <p:cNvPr id="61" name="Freeform 61"/>
            <p:cNvSpPr/>
            <p:nvPr/>
          </p:nvSpPr>
          <p:spPr>
            <a:xfrm>
              <a:off x="0" y="0"/>
              <a:ext cx="736600" cy="812800"/>
            </a:xfrm>
            <a:custGeom>
              <a:avLst/>
              <a:gdLst/>
              <a:ahLst/>
              <a:cxnLst/>
              <a:rect l="l" t="t" r="r" b="b"/>
              <a:pathLst>
                <a:path w="736600" h="812800">
                  <a:moveTo>
                    <a:pt x="736600" y="0"/>
                  </a:moveTo>
                  <a:lnTo>
                    <a:pt x="736600" y="812800"/>
                  </a:lnTo>
                  <a:lnTo>
                    <a:pt x="368300" y="685800"/>
                  </a:lnTo>
                  <a:lnTo>
                    <a:pt x="0" y="812800"/>
                  </a:lnTo>
                  <a:lnTo>
                    <a:pt x="0" y="0"/>
                  </a:lnTo>
                  <a:lnTo>
                    <a:pt x="736600" y="0"/>
                  </a:lnTo>
                  <a:close/>
                </a:path>
              </a:pathLst>
            </a:custGeom>
            <a:solidFill>
              <a:srgbClr val="EDAD08"/>
            </a:solidFill>
          </p:spPr>
          <p:txBody>
            <a:bodyPr/>
            <a:lstStyle/>
            <a:p>
              <a:endParaRPr lang="en-US"/>
            </a:p>
          </p:txBody>
        </p:sp>
        <p:sp>
          <p:nvSpPr>
            <p:cNvPr id="62" name="TextBox 62"/>
            <p:cNvSpPr txBox="1"/>
            <p:nvPr/>
          </p:nvSpPr>
          <p:spPr>
            <a:xfrm>
              <a:off x="0" y="-95250"/>
              <a:ext cx="736600" cy="781050"/>
            </a:xfrm>
            <a:prstGeom prst="rect">
              <a:avLst/>
            </a:prstGeom>
          </p:spPr>
          <p:txBody>
            <a:bodyPr lIns="50800" tIns="50800" rIns="50800" bIns="50800" rtlCol="0" anchor="ctr"/>
            <a:lstStyle/>
            <a:p>
              <a:pPr algn="ctr">
                <a:lnSpc>
                  <a:spcPts val="4800"/>
                </a:lnSpc>
              </a:pPr>
              <a:r>
                <a:rPr lang="en-US" sz="3200" b="1" spc="166">
                  <a:solidFill>
                    <a:srgbClr val="FFFFFF"/>
                  </a:solidFill>
                  <a:latin typeface="Barlow Bold"/>
                  <a:ea typeface="Barlow Bold"/>
                  <a:cs typeface="Barlow Bold"/>
                  <a:sym typeface="Barlow Bold"/>
                </a:rPr>
                <a:t>2</a:t>
              </a:r>
            </a:p>
          </p:txBody>
        </p:sp>
      </p:grpSp>
      <p:grpSp>
        <p:nvGrpSpPr>
          <p:cNvPr id="63" name="Group 63"/>
          <p:cNvGrpSpPr/>
          <p:nvPr/>
        </p:nvGrpSpPr>
        <p:grpSpPr>
          <a:xfrm>
            <a:off x="16399110" y="2738653"/>
            <a:ext cx="1299759" cy="1317283"/>
            <a:chOff x="0" y="0"/>
            <a:chExt cx="801987" cy="812800"/>
          </a:xfrm>
        </p:grpSpPr>
        <p:sp>
          <p:nvSpPr>
            <p:cNvPr id="64" name="Freeform 64"/>
            <p:cNvSpPr/>
            <p:nvPr/>
          </p:nvSpPr>
          <p:spPr>
            <a:xfrm>
              <a:off x="0" y="0"/>
              <a:ext cx="801987" cy="812800"/>
            </a:xfrm>
            <a:custGeom>
              <a:avLst/>
              <a:gdLst/>
              <a:ahLst/>
              <a:cxnLst/>
              <a:rect l="l" t="t" r="r" b="b"/>
              <a:pathLst>
                <a:path w="801987" h="812800">
                  <a:moveTo>
                    <a:pt x="801987" y="0"/>
                  </a:moveTo>
                  <a:lnTo>
                    <a:pt x="801987" y="812800"/>
                  </a:lnTo>
                  <a:lnTo>
                    <a:pt x="400993" y="685800"/>
                  </a:lnTo>
                  <a:lnTo>
                    <a:pt x="0" y="812800"/>
                  </a:lnTo>
                  <a:lnTo>
                    <a:pt x="0" y="0"/>
                  </a:lnTo>
                  <a:lnTo>
                    <a:pt x="801987" y="0"/>
                  </a:lnTo>
                  <a:close/>
                </a:path>
              </a:pathLst>
            </a:custGeom>
            <a:solidFill>
              <a:srgbClr val="F2F2F2"/>
            </a:solidFill>
          </p:spPr>
          <p:txBody>
            <a:bodyPr/>
            <a:lstStyle/>
            <a:p>
              <a:endParaRPr lang="en-US"/>
            </a:p>
          </p:txBody>
        </p:sp>
        <p:sp>
          <p:nvSpPr>
            <p:cNvPr id="65" name="TextBox 65"/>
            <p:cNvSpPr txBox="1"/>
            <p:nvPr/>
          </p:nvSpPr>
          <p:spPr>
            <a:xfrm>
              <a:off x="0" y="-47625"/>
              <a:ext cx="801987" cy="733425"/>
            </a:xfrm>
            <a:prstGeom prst="rect">
              <a:avLst/>
            </a:prstGeom>
          </p:spPr>
          <p:txBody>
            <a:bodyPr lIns="50800" tIns="50800" rIns="50800" bIns="50800" rtlCol="0" anchor="ctr"/>
            <a:lstStyle/>
            <a:p>
              <a:pPr algn="ctr">
                <a:lnSpc>
                  <a:spcPts val="2399"/>
                </a:lnSpc>
              </a:pPr>
              <a:endParaRPr/>
            </a:p>
          </p:txBody>
        </p:sp>
      </p:grpSp>
      <p:grpSp>
        <p:nvGrpSpPr>
          <p:cNvPr id="66" name="Group 66"/>
          <p:cNvGrpSpPr/>
          <p:nvPr/>
        </p:nvGrpSpPr>
        <p:grpSpPr>
          <a:xfrm>
            <a:off x="16518097" y="2548222"/>
            <a:ext cx="1299759" cy="1317283"/>
            <a:chOff x="0" y="0"/>
            <a:chExt cx="801987" cy="812800"/>
          </a:xfrm>
        </p:grpSpPr>
        <p:sp>
          <p:nvSpPr>
            <p:cNvPr id="67" name="Freeform 67"/>
            <p:cNvSpPr/>
            <p:nvPr/>
          </p:nvSpPr>
          <p:spPr>
            <a:xfrm>
              <a:off x="0" y="0"/>
              <a:ext cx="801987" cy="812800"/>
            </a:xfrm>
            <a:custGeom>
              <a:avLst/>
              <a:gdLst/>
              <a:ahLst/>
              <a:cxnLst/>
              <a:rect l="l" t="t" r="r" b="b"/>
              <a:pathLst>
                <a:path w="801987" h="812800">
                  <a:moveTo>
                    <a:pt x="801987" y="0"/>
                  </a:moveTo>
                  <a:lnTo>
                    <a:pt x="801987" y="812800"/>
                  </a:lnTo>
                  <a:lnTo>
                    <a:pt x="400993" y="685800"/>
                  </a:lnTo>
                  <a:lnTo>
                    <a:pt x="0" y="812800"/>
                  </a:lnTo>
                  <a:lnTo>
                    <a:pt x="0" y="0"/>
                  </a:lnTo>
                  <a:lnTo>
                    <a:pt x="801987" y="0"/>
                  </a:lnTo>
                  <a:close/>
                </a:path>
              </a:pathLst>
            </a:custGeom>
            <a:solidFill>
              <a:srgbClr val="EDAD08"/>
            </a:solidFill>
          </p:spPr>
          <p:txBody>
            <a:bodyPr/>
            <a:lstStyle/>
            <a:p>
              <a:endParaRPr lang="en-US"/>
            </a:p>
          </p:txBody>
        </p:sp>
        <p:sp>
          <p:nvSpPr>
            <p:cNvPr id="68" name="TextBox 68"/>
            <p:cNvSpPr txBox="1"/>
            <p:nvPr/>
          </p:nvSpPr>
          <p:spPr>
            <a:xfrm>
              <a:off x="0" y="-95250"/>
              <a:ext cx="801987" cy="781050"/>
            </a:xfrm>
            <a:prstGeom prst="rect">
              <a:avLst/>
            </a:prstGeom>
          </p:spPr>
          <p:txBody>
            <a:bodyPr lIns="50800" tIns="50800" rIns="50800" bIns="50800" rtlCol="0" anchor="ctr"/>
            <a:lstStyle/>
            <a:p>
              <a:pPr algn="ctr">
                <a:lnSpc>
                  <a:spcPts val="4800"/>
                </a:lnSpc>
              </a:pPr>
              <a:r>
                <a:rPr lang="en-US" sz="3200" b="1" spc="166">
                  <a:solidFill>
                    <a:srgbClr val="FFFFFF"/>
                  </a:solidFill>
                  <a:latin typeface="Barlow Bold"/>
                  <a:ea typeface="Barlow Bold"/>
                  <a:cs typeface="Barlow Bold"/>
                  <a:sym typeface="Barlow Bold"/>
                </a:rPr>
                <a:t>3</a:t>
              </a:r>
            </a:p>
          </p:txBody>
        </p:sp>
      </p:grpSp>
      <p:grpSp>
        <p:nvGrpSpPr>
          <p:cNvPr id="69" name="Group 69"/>
          <p:cNvGrpSpPr/>
          <p:nvPr/>
        </p:nvGrpSpPr>
        <p:grpSpPr>
          <a:xfrm>
            <a:off x="16518097" y="6146390"/>
            <a:ext cx="1185902" cy="1266712"/>
            <a:chOff x="0" y="0"/>
            <a:chExt cx="760947" cy="812800"/>
          </a:xfrm>
        </p:grpSpPr>
        <p:sp>
          <p:nvSpPr>
            <p:cNvPr id="70" name="Freeform 70"/>
            <p:cNvSpPr/>
            <p:nvPr/>
          </p:nvSpPr>
          <p:spPr>
            <a:xfrm>
              <a:off x="0" y="0"/>
              <a:ext cx="760947" cy="812800"/>
            </a:xfrm>
            <a:custGeom>
              <a:avLst/>
              <a:gdLst/>
              <a:ahLst/>
              <a:cxnLst/>
              <a:rect l="l" t="t" r="r" b="b"/>
              <a:pathLst>
                <a:path w="760947" h="812800">
                  <a:moveTo>
                    <a:pt x="760947" y="0"/>
                  </a:moveTo>
                  <a:lnTo>
                    <a:pt x="760947" y="812800"/>
                  </a:lnTo>
                  <a:lnTo>
                    <a:pt x="380474" y="685800"/>
                  </a:lnTo>
                  <a:lnTo>
                    <a:pt x="0" y="812800"/>
                  </a:lnTo>
                  <a:lnTo>
                    <a:pt x="0" y="0"/>
                  </a:lnTo>
                  <a:lnTo>
                    <a:pt x="760947" y="0"/>
                  </a:lnTo>
                  <a:close/>
                </a:path>
              </a:pathLst>
            </a:custGeom>
            <a:solidFill>
              <a:srgbClr val="F2F2F2"/>
            </a:solidFill>
          </p:spPr>
          <p:txBody>
            <a:bodyPr/>
            <a:lstStyle/>
            <a:p>
              <a:endParaRPr lang="en-US"/>
            </a:p>
          </p:txBody>
        </p:sp>
        <p:sp>
          <p:nvSpPr>
            <p:cNvPr id="71" name="TextBox 71"/>
            <p:cNvSpPr txBox="1"/>
            <p:nvPr/>
          </p:nvSpPr>
          <p:spPr>
            <a:xfrm>
              <a:off x="0" y="-47625"/>
              <a:ext cx="760947" cy="733425"/>
            </a:xfrm>
            <a:prstGeom prst="rect">
              <a:avLst/>
            </a:prstGeom>
          </p:spPr>
          <p:txBody>
            <a:bodyPr lIns="50800" tIns="50800" rIns="50800" bIns="50800" rtlCol="0" anchor="ctr"/>
            <a:lstStyle/>
            <a:p>
              <a:pPr algn="ctr">
                <a:lnSpc>
                  <a:spcPts val="2399"/>
                </a:lnSpc>
              </a:pPr>
              <a:endParaRPr/>
            </a:p>
          </p:txBody>
        </p:sp>
      </p:grpSp>
      <p:grpSp>
        <p:nvGrpSpPr>
          <p:cNvPr id="72" name="Group 72"/>
          <p:cNvGrpSpPr/>
          <p:nvPr/>
        </p:nvGrpSpPr>
        <p:grpSpPr>
          <a:xfrm>
            <a:off x="16626661" y="5963269"/>
            <a:ext cx="1185902" cy="1266712"/>
            <a:chOff x="0" y="0"/>
            <a:chExt cx="760947" cy="812800"/>
          </a:xfrm>
        </p:grpSpPr>
        <p:sp>
          <p:nvSpPr>
            <p:cNvPr id="73" name="Freeform 73"/>
            <p:cNvSpPr/>
            <p:nvPr/>
          </p:nvSpPr>
          <p:spPr>
            <a:xfrm>
              <a:off x="0" y="0"/>
              <a:ext cx="760947" cy="812800"/>
            </a:xfrm>
            <a:custGeom>
              <a:avLst/>
              <a:gdLst/>
              <a:ahLst/>
              <a:cxnLst/>
              <a:rect l="l" t="t" r="r" b="b"/>
              <a:pathLst>
                <a:path w="760947" h="812800">
                  <a:moveTo>
                    <a:pt x="760947" y="0"/>
                  </a:moveTo>
                  <a:lnTo>
                    <a:pt x="760947" y="812800"/>
                  </a:lnTo>
                  <a:lnTo>
                    <a:pt x="380474" y="685800"/>
                  </a:lnTo>
                  <a:lnTo>
                    <a:pt x="0" y="812800"/>
                  </a:lnTo>
                  <a:lnTo>
                    <a:pt x="0" y="0"/>
                  </a:lnTo>
                  <a:lnTo>
                    <a:pt x="760947" y="0"/>
                  </a:lnTo>
                  <a:close/>
                </a:path>
              </a:pathLst>
            </a:custGeom>
            <a:solidFill>
              <a:srgbClr val="000000"/>
            </a:solidFill>
          </p:spPr>
          <p:txBody>
            <a:bodyPr/>
            <a:lstStyle/>
            <a:p>
              <a:endParaRPr lang="en-US"/>
            </a:p>
          </p:txBody>
        </p:sp>
        <p:sp>
          <p:nvSpPr>
            <p:cNvPr id="74" name="TextBox 74"/>
            <p:cNvSpPr txBox="1"/>
            <p:nvPr/>
          </p:nvSpPr>
          <p:spPr>
            <a:xfrm>
              <a:off x="0" y="-95250"/>
              <a:ext cx="760947" cy="781050"/>
            </a:xfrm>
            <a:prstGeom prst="rect">
              <a:avLst/>
            </a:prstGeom>
          </p:spPr>
          <p:txBody>
            <a:bodyPr lIns="50800" tIns="50800" rIns="50800" bIns="50800" rtlCol="0" anchor="ctr"/>
            <a:lstStyle/>
            <a:p>
              <a:pPr algn="ctr">
                <a:lnSpc>
                  <a:spcPts val="4800"/>
                </a:lnSpc>
              </a:pPr>
              <a:r>
                <a:rPr lang="en-US" sz="3200" b="1" spc="166">
                  <a:solidFill>
                    <a:srgbClr val="FFFFFF"/>
                  </a:solidFill>
                  <a:latin typeface="Barlow Bold"/>
                  <a:ea typeface="Barlow Bold"/>
                  <a:cs typeface="Barlow Bold"/>
                  <a:sym typeface="Barlow Bold"/>
                </a:rPr>
                <a:t>4</a:t>
              </a:r>
            </a:p>
          </p:txBody>
        </p:sp>
      </p:grpSp>
      <p:sp>
        <p:nvSpPr>
          <p:cNvPr id="75" name="AutoShape 75"/>
          <p:cNvSpPr/>
          <p:nvPr/>
        </p:nvSpPr>
        <p:spPr>
          <a:xfrm>
            <a:off x="360687" y="9196658"/>
            <a:ext cx="16767076" cy="0"/>
          </a:xfrm>
          <a:prstGeom prst="line">
            <a:avLst/>
          </a:prstGeom>
          <a:ln w="9525" cap="flat">
            <a:solidFill>
              <a:srgbClr val="F2F2F2"/>
            </a:solidFill>
            <a:prstDash val="solid"/>
            <a:headEnd type="none" w="sm" len="sm"/>
            <a:tailEnd type="none" w="sm" len="sm"/>
          </a:ln>
        </p:spPr>
        <p:txBody>
          <a:bodyPr/>
          <a:lstStyle/>
          <a:p>
            <a:endParaRPr lang="en-US"/>
          </a:p>
        </p:txBody>
      </p:sp>
      <p:sp>
        <p:nvSpPr>
          <p:cNvPr id="76" name="Freeform 76"/>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4">
              <a:extLst>
                <a:ext uri="{96DAC541-7B7A-43D3-8B79-37D633B846F1}">
                  <asvg:svgBlip xmlns:asvg="http://schemas.microsoft.com/office/drawing/2016/SVG/main" r:embed="rId5"/>
                </a:ext>
              </a:extLst>
            </a:blip>
            <a:stretch>
              <a:fillRect r="-466233" b="-1383945"/>
            </a:stretch>
          </a:blipFill>
        </p:spPr>
        <p:txBody>
          <a:bodyPr/>
          <a:lstStyle/>
          <a:p>
            <a:endParaRPr lang="en-US"/>
          </a:p>
        </p:txBody>
      </p:sp>
      <p:sp>
        <p:nvSpPr>
          <p:cNvPr id="77" name="Freeform 77"/>
          <p:cNvSpPr/>
          <p:nvPr/>
        </p:nvSpPr>
        <p:spPr>
          <a:xfrm>
            <a:off x="17096156" y="6475047"/>
            <a:ext cx="1711229" cy="3720062"/>
          </a:xfrm>
          <a:custGeom>
            <a:avLst/>
            <a:gdLst/>
            <a:ahLst/>
            <a:cxnLst/>
            <a:rect l="l" t="t" r="r" b="b"/>
            <a:pathLst>
              <a:path w="1711229" h="3720062">
                <a:moveTo>
                  <a:pt x="0" y="0"/>
                </a:moveTo>
                <a:lnTo>
                  <a:pt x="1711228" y="0"/>
                </a:lnTo>
                <a:lnTo>
                  <a:pt x="1711228" y="3720062"/>
                </a:lnTo>
                <a:lnTo>
                  <a:pt x="0" y="372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8" name="Freeform 78"/>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9" name="Freeform 79"/>
          <p:cNvSpPr/>
          <p:nvPr/>
        </p:nvSpPr>
        <p:spPr>
          <a:xfrm>
            <a:off x="9503641" y="3666358"/>
            <a:ext cx="522126" cy="35397"/>
          </a:xfrm>
          <a:custGeom>
            <a:avLst/>
            <a:gdLst/>
            <a:ahLst/>
            <a:cxnLst/>
            <a:rect l="l" t="t" r="r" b="b"/>
            <a:pathLst>
              <a:path w="522126" h="35397">
                <a:moveTo>
                  <a:pt x="0" y="0"/>
                </a:moveTo>
                <a:lnTo>
                  <a:pt x="522126" y="0"/>
                </a:lnTo>
                <a:lnTo>
                  <a:pt x="522126" y="35397"/>
                </a:lnTo>
                <a:lnTo>
                  <a:pt x="0" y="35397"/>
                </a:lnTo>
                <a:lnTo>
                  <a:pt x="0" y="0"/>
                </a:lnTo>
                <a:close/>
              </a:path>
            </a:pathLst>
          </a:custGeom>
          <a:blipFill>
            <a:blip r:embed="rId8">
              <a:extLst>
                <a:ext uri="{96DAC541-7B7A-43D3-8B79-37D633B846F1}">
                  <asvg:svgBlip xmlns:asvg="http://schemas.microsoft.com/office/drawing/2016/SVG/main" r:embed="rId9"/>
                </a:ext>
              </a:extLst>
            </a:blip>
            <a:stretch>
              <a:fillRect l="-64350"/>
            </a:stretch>
          </a:blipFill>
        </p:spPr>
        <p:txBody>
          <a:bodyPr/>
          <a:lstStyle/>
          <a:p>
            <a:endParaRPr lang="en-US"/>
          </a:p>
        </p:txBody>
      </p:sp>
      <p:sp>
        <p:nvSpPr>
          <p:cNvPr id="80" name="Freeform 80"/>
          <p:cNvSpPr/>
          <p:nvPr/>
        </p:nvSpPr>
        <p:spPr>
          <a:xfrm flipH="1">
            <a:off x="8191664" y="4793975"/>
            <a:ext cx="741980" cy="50302"/>
          </a:xfrm>
          <a:custGeom>
            <a:avLst/>
            <a:gdLst/>
            <a:ahLst/>
            <a:cxnLst/>
            <a:rect l="l" t="t" r="r" b="b"/>
            <a:pathLst>
              <a:path w="741980" h="50302">
                <a:moveTo>
                  <a:pt x="741980" y="0"/>
                </a:moveTo>
                <a:lnTo>
                  <a:pt x="0" y="0"/>
                </a:lnTo>
                <a:lnTo>
                  <a:pt x="0" y="50302"/>
                </a:lnTo>
                <a:lnTo>
                  <a:pt x="741980" y="50302"/>
                </a:lnTo>
                <a:lnTo>
                  <a:pt x="741980" y="0"/>
                </a:lnTo>
                <a:close/>
              </a:path>
            </a:pathLst>
          </a:custGeom>
          <a:blipFill>
            <a:blip r:embed="rId8">
              <a:extLst>
                <a:ext uri="{96DAC541-7B7A-43D3-8B79-37D633B846F1}">
                  <asvg:svgBlip xmlns:asvg="http://schemas.microsoft.com/office/drawing/2016/SVG/main" r:embed="rId9"/>
                </a:ext>
              </a:extLst>
            </a:blip>
            <a:stretch>
              <a:fillRect l="-64350"/>
            </a:stretch>
          </a:blipFill>
        </p:spPr>
        <p:txBody>
          <a:bodyPr/>
          <a:lstStyle/>
          <a:p>
            <a:endParaRPr lang="en-US"/>
          </a:p>
        </p:txBody>
      </p:sp>
      <p:sp>
        <p:nvSpPr>
          <p:cNvPr id="81" name="Freeform 81"/>
          <p:cNvSpPr/>
          <p:nvPr/>
        </p:nvSpPr>
        <p:spPr>
          <a:xfrm>
            <a:off x="9503641" y="6371876"/>
            <a:ext cx="483324" cy="32767"/>
          </a:xfrm>
          <a:custGeom>
            <a:avLst/>
            <a:gdLst/>
            <a:ahLst/>
            <a:cxnLst/>
            <a:rect l="l" t="t" r="r" b="b"/>
            <a:pathLst>
              <a:path w="483324" h="32767">
                <a:moveTo>
                  <a:pt x="0" y="0"/>
                </a:moveTo>
                <a:lnTo>
                  <a:pt x="483324" y="0"/>
                </a:lnTo>
                <a:lnTo>
                  <a:pt x="483324" y="32767"/>
                </a:lnTo>
                <a:lnTo>
                  <a:pt x="0" y="32767"/>
                </a:lnTo>
                <a:lnTo>
                  <a:pt x="0" y="0"/>
                </a:lnTo>
                <a:close/>
              </a:path>
            </a:pathLst>
          </a:custGeom>
          <a:blipFill>
            <a:blip r:embed="rId8">
              <a:extLst>
                <a:ext uri="{96DAC541-7B7A-43D3-8B79-37D633B846F1}">
                  <asvg:svgBlip xmlns:asvg="http://schemas.microsoft.com/office/drawing/2016/SVG/main" r:embed="rId9"/>
                </a:ext>
              </a:extLst>
            </a:blip>
            <a:stretch>
              <a:fillRect l="-64350"/>
            </a:stretch>
          </a:blipFill>
        </p:spPr>
        <p:txBody>
          <a:bodyPr/>
          <a:lstStyle/>
          <a:p>
            <a:endParaRPr lang="en-US"/>
          </a:p>
        </p:txBody>
      </p:sp>
      <p:sp>
        <p:nvSpPr>
          <p:cNvPr id="82" name="Freeform 82"/>
          <p:cNvSpPr/>
          <p:nvPr/>
        </p:nvSpPr>
        <p:spPr>
          <a:xfrm flipH="1">
            <a:off x="8279716" y="7637206"/>
            <a:ext cx="580094" cy="39327"/>
          </a:xfrm>
          <a:custGeom>
            <a:avLst/>
            <a:gdLst/>
            <a:ahLst/>
            <a:cxnLst/>
            <a:rect l="l" t="t" r="r" b="b"/>
            <a:pathLst>
              <a:path w="580094" h="39327">
                <a:moveTo>
                  <a:pt x="580094" y="0"/>
                </a:moveTo>
                <a:lnTo>
                  <a:pt x="0" y="0"/>
                </a:lnTo>
                <a:lnTo>
                  <a:pt x="0" y="39327"/>
                </a:lnTo>
                <a:lnTo>
                  <a:pt x="580094" y="39327"/>
                </a:lnTo>
                <a:lnTo>
                  <a:pt x="580094" y="0"/>
                </a:lnTo>
                <a:close/>
              </a:path>
            </a:pathLst>
          </a:custGeom>
          <a:blipFill>
            <a:blip r:embed="rId8">
              <a:extLst>
                <a:ext uri="{96DAC541-7B7A-43D3-8B79-37D633B846F1}">
                  <asvg:svgBlip xmlns:asvg="http://schemas.microsoft.com/office/drawing/2016/SVG/main" r:embed="rId9"/>
                </a:ext>
              </a:extLst>
            </a:blip>
            <a:stretch>
              <a:fillRect l="-64350"/>
            </a:stretch>
          </a:blipFill>
        </p:spPr>
        <p:txBody>
          <a:bodyPr/>
          <a:lstStyle/>
          <a:p>
            <a:endParaRPr lang="en-US"/>
          </a:p>
        </p:txBody>
      </p:sp>
      <p:sp>
        <p:nvSpPr>
          <p:cNvPr id="83" name="TextBox 83"/>
          <p:cNvSpPr txBox="1"/>
          <p:nvPr/>
        </p:nvSpPr>
        <p:spPr>
          <a:xfrm>
            <a:off x="2700065" y="3703245"/>
            <a:ext cx="4281924" cy="1623451"/>
          </a:xfrm>
          <a:prstGeom prst="rect">
            <a:avLst/>
          </a:prstGeom>
        </p:spPr>
        <p:txBody>
          <a:bodyPr lIns="0" tIns="0" rIns="0" bIns="0" rtlCol="0" anchor="t">
            <a:spAutoFit/>
          </a:bodyPr>
          <a:lstStyle/>
          <a:p>
            <a:pPr marL="483560" lvl="1" indent="-241780" algn="l">
              <a:lnSpc>
                <a:spcPts val="3359"/>
              </a:lnSpc>
              <a:buFont typeface="Arial"/>
              <a:buChar char="•"/>
            </a:pPr>
            <a:r>
              <a:rPr lang="en-US" sz="2239" b="1">
                <a:solidFill>
                  <a:srgbClr val="FFFFFF"/>
                </a:solidFill>
                <a:latin typeface="Barlow Bold"/>
                <a:ea typeface="Barlow Bold"/>
                <a:cs typeface="Barlow Bold"/>
                <a:sym typeface="Barlow Bold"/>
              </a:rPr>
              <a:t>Black canadians</a:t>
            </a:r>
          </a:p>
          <a:p>
            <a:pPr marL="483560" lvl="1" indent="-241780" algn="l">
              <a:lnSpc>
                <a:spcPts val="3359"/>
              </a:lnSpc>
              <a:buFont typeface="Arial"/>
              <a:buChar char="•"/>
            </a:pPr>
            <a:r>
              <a:rPr lang="en-US" sz="2239" b="1">
                <a:solidFill>
                  <a:srgbClr val="FFFFFF"/>
                </a:solidFill>
                <a:latin typeface="Barlow Bold"/>
                <a:ea typeface="Barlow Bold"/>
                <a:cs typeface="Barlow Bold"/>
                <a:sym typeface="Barlow Bold"/>
              </a:rPr>
              <a:t>New comers</a:t>
            </a:r>
          </a:p>
          <a:p>
            <a:pPr marL="483560" lvl="1" indent="-241780" algn="l">
              <a:lnSpc>
                <a:spcPts val="3359"/>
              </a:lnSpc>
              <a:buFont typeface="Arial"/>
              <a:buChar char="•"/>
            </a:pPr>
            <a:r>
              <a:rPr lang="en-US" sz="2239" b="1">
                <a:solidFill>
                  <a:srgbClr val="FFFFFF"/>
                </a:solidFill>
                <a:latin typeface="Barlow Bold"/>
                <a:ea typeface="Barlow Bold"/>
                <a:cs typeface="Barlow Bold"/>
                <a:sym typeface="Barlow Bold"/>
              </a:rPr>
              <a:t>Member organizations</a:t>
            </a:r>
          </a:p>
          <a:p>
            <a:pPr marL="0" lvl="0" indent="0" algn="l">
              <a:lnSpc>
                <a:spcPts val="3059"/>
              </a:lnSpc>
              <a:spcBef>
                <a:spcPct val="0"/>
              </a:spcBef>
            </a:pPr>
            <a:endParaRPr lang="en-US" sz="2239" b="1">
              <a:solidFill>
                <a:srgbClr val="FFFFFF"/>
              </a:solidFill>
              <a:latin typeface="Barlow Bold"/>
              <a:ea typeface="Barlow Bold"/>
              <a:cs typeface="Barlow Bold"/>
              <a:sym typeface="Barlow Bold"/>
            </a:endParaRPr>
          </a:p>
        </p:txBody>
      </p:sp>
      <p:sp>
        <p:nvSpPr>
          <p:cNvPr id="84" name="TextBox 84"/>
          <p:cNvSpPr txBox="1"/>
          <p:nvPr/>
        </p:nvSpPr>
        <p:spPr>
          <a:xfrm>
            <a:off x="2503301" y="6678168"/>
            <a:ext cx="4444360" cy="273404"/>
          </a:xfrm>
          <a:prstGeom prst="rect">
            <a:avLst/>
          </a:prstGeom>
        </p:spPr>
        <p:txBody>
          <a:bodyPr lIns="0" tIns="0" rIns="0" bIns="0" rtlCol="0" anchor="t">
            <a:spAutoFit/>
          </a:bodyPr>
          <a:lstStyle/>
          <a:p>
            <a:pPr marL="0" lvl="1" indent="0" algn="l">
              <a:lnSpc>
                <a:spcPts val="2255"/>
              </a:lnSpc>
              <a:spcBef>
                <a:spcPct val="0"/>
              </a:spcBef>
            </a:pPr>
            <a:r>
              <a:rPr lang="en-US" sz="1611" b="1">
                <a:solidFill>
                  <a:srgbClr val="2D3740"/>
                </a:solidFill>
                <a:latin typeface="Barlow Semi-Bold"/>
                <a:ea typeface="Barlow Semi-Bold"/>
                <a:cs typeface="Barlow Semi-Bold"/>
                <a:sym typeface="Barlow Semi-Bold"/>
              </a:rPr>
              <a:t>PRODUCT-Newcomer experience Enhancement</a:t>
            </a:r>
          </a:p>
        </p:txBody>
      </p:sp>
      <p:sp>
        <p:nvSpPr>
          <p:cNvPr id="85" name="TextBox 85"/>
          <p:cNvSpPr txBox="1"/>
          <p:nvPr/>
        </p:nvSpPr>
        <p:spPr>
          <a:xfrm>
            <a:off x="2396055" y="7073566"/>
            <a:ext cx="5742025" cy="2092942"/>
          </a:xfrm>
          <a:prstGeom prst="rect">
            <a:avLst/>
          </a:prstGeom>
        </p:spPr>
        <p:txBody>
          <a:bodyPr lIns="0" tIns="0" rIns="0" bIns="0" rtlCol="0" anchor="t">
            <a:spAutoFit/>
          </a:bodyPr>
          <a:lstStyle/>
          <a:p>
            <a:pPr marL="305959" lvl="1" indent="-152979" algn="l">
              <a:lnSpc>
                <a:spcPts val="2125"/>
              </a:lnSpc>
              <a:buFont typeface="Arial"/>
              <a:buChar char="•"/>
            </a:pPr>
            <a:r>
              <a:rPr lang="en-US" sz="1417">
                <a:solidFill>
                  <a:srgbClr val="FFFFFF"/>
                </a:solidFill>
                <a:latin typeface="Barlow"/>
                <a:ea typeface="Barlow"/>
                <a:cs typeface="Barlow"/>
                <a:sym typeface="Barlow"/>
              </a:rPr>
              <a:t>I</a:t>
            </a:r>
            <a:r>
              <a:rPr lang="en-US" sz="1417" b="1">
                <a:solidFill>
                  <a:srgbClr val="FFFFFF"/>
                </a:solidFill>
                <a:latin typeface="Barlow Bold"/>
                <a:ea typeface="Barlow Bold"/>
                <a:cs typeface="Barlow Bold"/>
                <a:sym typeface="Barlow Bold"/>
              </a:rPr>
              <a:t>ntegrate an e-learning resources and platforms that focuses on IT skills, soft skills and leadership programs through interactive videos and webinars.</a:t>
            </a:r>
          </a:p>
          <a:p>
            <a:pPr marL="305959" lvl="1" indent="-152979" algn="l">
              <a:lnSpc>
                <a:spcPts val="2125"/>
              </a:lnSpc>
              <a:buFont typeface="Arial"/>
              <a:buChar char="•"/>
            </a:pPr>
            <a:r>
              <a:rPr lang="en-US" sz="1417" b="1">
                <a:solidFill>
                  <a:srgbClr val="FFFFFF"/>
                </a:solidFill>
                <a:latin typeface="Barlow Bold"/>
                <a:ea typeface="Barlow Bold"/>
                <a:cs typeface="Barlow Bold"/>
                <a:sym typeface="Barlow Bold"/>
              </a:rPr>
              <a:t>Development of a mentorship matching system that connects newcomers with experienced mentors in their field of interest.</a:t>
            </a:r>
          </a:p>
          <a:p>
            <a:pPr marL="305959" lvl="1" indent="-152979" algn="l">
              <a:lnSpc>
                <a:spcPts val="2125"/>
              </a:lnSpc>
              <a:buFont typeface="Arial"/>
              <a:buChar char="•"/>
            </a:pPr>
            <a:r>
              <a:rPr lang="en-US" sz="1417" b="1">
                <a:solidFill>
                  <a:srgbClr val="FFFFFF"/>
                </a:solidFill>
                <a:latin typeface="Barlow Bold"/>
                <a:ea typeface="Barlow Bold"/>
                <a:cs typeface="Barlow Bold"/>
                <a:sym typeface="Barlow Bold"/>
              </a:rPr>
              <a:t>Implementation of a feedback loop to create a review for the website from the users.</a:t>
            </a:r>
          </a:p>
          <a:p>
            <a:pPr marL="0" lvl="0" indent="0" algn="l">
              <a:lnSpc>
                <a:spcPts val="1825"/>
              </a:lnSpc>
              <a:spcBef>
                <a:spcPct val="0"/>
              </a:spcBef>
            </a:pPr>
            <a:endParaRPr lang="en-US" sz="1417" b="1">
              <a:solidFill>
                <a:srgbClr val="FFFFFF"/>
              </a:solidFill>
              <a:latin typeface="Barlow Bold"/>
              <a:ea typeface="Barlow Bold"/>
              <a:cs typeface="Barlow Bold"/>
              <a:sym typeface="Barlow Bold"/>
            </a:endParaRPr>
          </a:p>
        </p:txBody>
      </p:sp>
      <p:sp>
        <p:nvSpPr>
          <p:cNvPr id="86" name="TextBox 86"/>
          <p:cNvSpPr txBox="1"/>
          <p:nvPr/>
        </p:nvSpPr>
        <p:spPr>
          <a:xfrm>
            <a:off x="10232714" y="3116743"/>
            <a:ext cx="4662025" cy="280551"/>
          </a:xfrm>
          <a:prstGeom prst="rect">
            <a:avLst/>
          </a:prstGeom>
        </p:spPr>
        <p:txBody>
          <a:bodyPr lIns="0" tIns="0" rIns="0" bIns="0" rtlCol="0" anchor="t">
            <a:spAutoFit/>
          </a:bodyPr>
          <a:lstStyle/>
          <a:p>
            <a:pPr marL="0" lvl="1" indent="0" algn="l">
              <a:lnSpc>
                <a:spcPts val="2386"/>
              </a:lnSpc>
              <a:spcBef>
                <a:spcPct val="0"/>
              </a:spcBef>
            </a:pPr>
            <a:r>
              <a:rPr lang="en-US" sz="1704" b="1">
                <a:solidFill>
                  <a:srgbClr val="2D3740"/>
                </a:solidFill>
                <a:latin typeface="Barlow Semi-Bold"/>
                <a:ea typeface="Barlow Semi-Bold"/>
                <a:cs typeface="Barlow Semi-Bold"/>
                <a:sym typeface="Barlow Semi-Bold"/>
              </a:rPr>
              <a:t>User Problems and Needs</a:t>
            </a:r>
          </a:p>
        </p:txBody>
      </p:sp>
      <p:sp>
        <p:nvSpPr>
          <p:cNvPr id="87" name="TextBox 87"/>
          <p:cNvSpPr txBox="1"/>
          <p:nvPr/>
        </p:nvSpPr>
        <p:spPr>
          <a:xfrm>
            <a:off x="10125395" y="3458062"/>
            <a:ext cx="5982858" cy="1859670"/>
          </a:xfrm>
          <a:prstGeom prst="rect">
            <a:avLst/>
          </a:prstGeom>
        </p:spPr>
        <p:txBody>
          <a:bodyPr lIns="0" tIns="0" rIns="0" bIns="0" rtlCol="0" anchor="t">
            <a:spAutoFit/>
          </a:bodyPr>
          <a:lstStyle/>
          <a:p>
            <a:pPr marL="310844" lvl="1" indent="-155422" algn="l">
              <a:lnSpc>
                <a:spcPts val="2159"/>
              </a:lnSpc>
              <a:buFont typeface="Arial"/>
              <a:buChar char="•"/>
            </a:pPr>
            <a:r>
              <a:rPr lang="en-US" sz="1439" b="1">
                <a:solidFill>
                  <a:srgbClr val="FFFFFF"/>
                </a:solidFill>
                <a:latin typeface="Barlow Bold"/>
                <a:ea typeface="Barlow Bold"/>
                <a:cs typeface="Barlow Bold"/>
                <a:sym typeface="Barlow Bold"/>
              </a:rPr>
              <a:t>Inability to access reliable resources, such as  pathways to employment, housing citizenship and social integration.</a:t>
            </a:r>
          </a:p>
          <a:p>
            <a:pPr marL="310844" lvl="1" indent="-155422" algn="l">
              <a:lnSpc>
                <a:spcPts val="2159"/>
              </a:lnSpc>
              <a:buFont typeface="Arial"/>
              <a:buChar char="•"/>
            </a:pPr>
            <a:r>
              <a:rPr lang="en-US" sz="1439" b="1">
                <a:solidFill>
                  <a:srgbClr val="FFFFFF"/>
                </a:solidFill>
                <a:latin typeface="Barlow Bold"/>
                <a:ea typeface="Barlow Bold"/>
                <a:cs typeface="Barlow Bold"/>
                <a:sym typeface="Barlow Bold"/>
              </a:rPr>
              <a:t>No access to mentorship, IT skills development, soft skills, leadership opportunities for black Canadian youth needed for long term empowerment and inclusion.</a:t>
            </a:r>
          </a:p>
          <a:p>
            <a:pPr marL="310844" lvl="1" indent="-155422" algn="l">
              <a:lnSpc>
                <a:spcPts val="2159"/>
              </a:lnSpc>
              <a:buFont typeface="Arial"/>
              <a:buChar char="•"/>
            </a:pPr>
            <a:r>
              <a:rPr lang="en-US" sz="1439" b="1">
                <a:solidFill>
                  <a:srgbClr val="FFFFFF"/>
                </a:solidFill>
                <a:latin typeface="Barlow Bold"/>
                <a:ea typeface="Barlow Bold"/>
                <a:cs typeface="Barlow Bold"/>
                <a:sym typeface="Barlow Bold"/>
              </a:rPr>
              <a:t>Limited support networks and connections that brings isolation and loneliness which makes social integration difficult.</a:t>
            </a:r>
          </a:p>
        </p:txBody>
      </p:sp>
      <p:sp>
        <p:nvSpPr>
          <p:cNvPr id="88" name="TextBox 88"/>
          <p:cNvSpPr txBox="1"/>
          <p:nvPr/>
        </p:nvSpPr>
        <p:spPr>
          <a:xfrm>
            <a:off x="10441599" y="6656441"/>
            <a:ext cx="4969364" cy="307333"/>
          </a:xfrm>
          <a:prstGeom prst="rect">
            <a:avLst/>
          </a:prstGeom>
        </p:spPr>
        <p:txBody>
          <a:bodyPr lIns="0" tIns="0" rIns="0" bIns="0" rtlCol="0" anchor="t">
            <a:spAutoFit/>
          </a:bodyPr>
          <a:lstStyle/>
          <a:p>
            <a:pPr marL="0" lvl="1" indent="0" algn="l">
              <a:lnSpc>
                <a:spcPts val="2485"/>
              </a:lnSpc>
              <a:spcBef>
                <a:spcPct val="0"/>
              </a:spcBef>
            </a:pPr>
            <a:r>
              <a:rPr lang="en-US" sz="1775" b="1">
                <a:solidFill>
                  <a:srgbClr val="2D3740"/>
                </a:solidFill>
                <a:latin typeface="Barlow Semi-Bold"/>
                <a:ea typeface="Barlow Semi-Bold"/>
                <a:cs typeface="Barlow Semi-Bold"/>
                <a:sym typeface="Barlow Semi-Bold"/>
              </a:rPr>
              <a:t>Organizational Goals</a:t>
            </a:r>
          </a:p>
        </p:txBody>
      </p:sp>
      <p:sp>
        <p:nvSpPr>
          <p:cNvPr id="89" name="TextBox 89"/>
          <p:cNvSpPr txBox="1"/>
          <p:nvPr/>
        </p:nvSpPr>
        <p:spPr>
          <a:xfrm>
            <a:off x="10110824" y="7157151"/>
            <a:ext cx="6106908" cy="1789646"/>
          </a:xfrm>
          <a:prstGeom prst="rect">
            <a:avLst/>
          </a:prstGeom>
        </p:spPr>
        <p:txBody>
          <a:bodyPr lIns="0" tIns="0" rIns="0" bIns="0" rtlCol="0" anchor="t">
            <a:spAutoFit/>
          </a:bodyPr>
          <a:lstStyle/>
          <a:p>
            <a:pPr marL="278557" lvl="1" indent="-139278" algn="l">
              <a:lnSpc>
                <a:spcPts val="1935"/>
              </a:lnSpc>
              <a:buFont typeface="Arial"/>
              <a:buChar char="•"/>
            </a:pPr>
            <a:r>
              <a:rPr lang="en-US" sz="1290" b="1">
                <a:solidFill>
                  <a:srgbClr val="FFFFFF"/>
                </a:solidFill>
                <a:latin typeface="Barlow Bold"/>
                <a:ea typeface="Barlow Bold"/>
                <a:cs typeface="Barlow Bold"/>
                <a:sym typeface="Barlow Bold"/>
              </a:rPr>
              <a:t>To expand access to skill-building, mentorship, and leadership opportunities.</a:t>
            </a:r>
          </a:p>
          <a:p>
            <a:pPr marL="278557" lvl="1" indent="-139278" algn="l">
              <a:lnSpc>
                <a:spcPts val="1935"/>
              </a:lnSpc>
              <a:buFont typeface="Arial"/>
              <a:buChar char="•"/>
            </a:pPr>
            <a:r>
              <a:rPr lang="en-US" sz="1290" b="1">
                <a:solidFill>
                  <a:srgbClr val="FFFFFF"/>
                </a:solidFill>
                <a:latin typeface="Barlow Bold"/>
                <a:ea typeface="Barlow Bold"/>
                <a:cs typeface="Barlow Bold"/>
                <a:sym typeface="Barlow Bold"/>
              </a:rPr>
              <a:t>To help youth and newcomers navigate settlement, IT upskilling, and career pathways successfully.</a:t>
            </a:r>
          </a:p>
          <a:p>
            <a:pPr marL="278557" lvl="1" indent="-139278" algn="l">
              <a:lnSpc>
                <a:spcPts val="1935"/>
              </a:lnSpc>
              <a:buFont typeface="Arial"/>
              <a:buChar char="•"/>
            </a:pPr>
            <a:r>
              <a:rPr lang="en-US" sz="1290" b="1">
                <a:solidFill>
                  <a:srgbClr val="FFFFFF"/>
                </a:solidFill>
                <a:latin typeface="Barlow Bold"/>
                <a:ea typeface="Barlow Bold"/>
                <a:cs typeface="Barlow Bold"/>
                <a:sym typeface="Barlow Bold"/>
              </a:rPr>
              <a:t>Increase awareness of Black-led initiatives and contributions to New Brunswick society.</a:t>
            </a:r>
          </a:p>
          <a:p>
            <a:pPr marL="278557" lvl="1" indent="-139278" algn="l">
              <a:lnSpc>
                <a:spcPts val="1935"/>
              </a:lnSpc>
              <a:buFont typeface="Arial"/>
              <a:buChar char="•"/>
            </a:pPr>
            <a:r>
              <a:rPr lang="en-US" sz="1290" b="1">
                <a:solidFill>
                  <a:srgbClr val="FFFFFF"/>
                </a:solidFill>
                <a:latin typeface="Barlow Bold"/>
                <a:ea typeface="Barlow Bold"/>
                <a:cs typeface="Barlow Bold"/>
                <a:sym typeface="Barlow Bold"/>
              </a:rPr>
              <a:t>Share success stories and promote cultural awareness to attract broader public and funder support.</a:t>
            </a:r>
          </a:p>
          <a:p>
            <a:pPr marL="58296" lvl="1" indent="-29148" algn="l">
              <a:lnSpc>
                <a:spcPts val="405"/>
              </a:lnSpc>
              <a:buFont typeface="Arial"/>
              <a:buChar char="•"/>
            </a:pPr>
            <a:endParaRPr lang="en-US" sz="1290" b="1">
              <a:solidFill>
                <a:srgbClr val="FFFFFF"/>
              </a:solidFill>
              <a:latin typeface="Barlow Bold"/>
              <a:ea typeface="Barlow Bold"/>
              <a:cs typeface="Barlow Bold"/>
              <a:sym typeface="Barlow Bold"/>
            </a:endParaRPr>
          </a:p>
        </p:txBody>
      </p:sp>
      <p:sp>
        <p:nvSpPr>
          <p:cNvPr id="90" name="TextBox 90"/>
          <p:cNvSpPr txBox="1"/>
          <p:nvPr/>
        </p:nvSpPr>
        <p:spPr>
          <a:xfrm>
            <a:off x="4032189" y="745189"/>
            <a:ext cx="10223621" cy="688975"/>
          </a:xfrm>
          <a:prstGeom prst="rect">
            <a:avLst/>
          </a:prstGeom>
        </p:spPr>
        <p:txBody>
          <a:bodyPr lIns="0" tIns="0" rIns="0" bIns="0" rtlCol="0" anchor="t">
            <a:spAutoFit/>
          </a:bodyPr>
          <a:lstStyle/>
          <a:p>
            <a:pPr algn="ctr">
              <a:lnSpc>
                <a:spcPts val="5599"/>
              </a:lnSpc>
            </a:pPr>
            <a:r>
              <a:rPr lang="en-US" sz="3999" b="1" spc="167">
                <a:solidFill>
                  <a:srgbClr val="2D3740"/>
                </a:solidFill>
                <a:latin typeface="Barlow Bold"/>
                <a:ea typeface="Barlow Bold"/>
                <a:cs typeface="Barlow Bold"/>
                <a:sym typeface="Barlow Bold"/>
              </a:rPr>
              <a:t>PRODUCT VISION ELEMENTS</a:t>
            </a:r>
          </a:p>
        </p:txBody>
      </p:sp>
      <p:sp>
        <p:nvSpPr>
          <p:cNvPr id="91" name="TextBox 91"/>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06</a:t>
            </a:r>
          </a:p>
        </p:txBody>
      </p:sp>
      <p:sp>
        <p:nvSpPr>
          <p:cNvPr id="92" name="TextBox 92"/>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93" name="Freeform 93"/>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94" name="Freeform 94"/>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95" name="Freeform 95"/>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6" name="Freeform 96"/>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7" name="Freeform 97"/>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98" name="TextBox 98"/>
          <p:cNvSpPr txBox="1"/>
          <p:nvPr/>
        </p:nvSpPr>
        <p:spPr>
          <a:xfrm>
            <a:off x="2439048" y="3088168"/>
            <a:ext cx="3582313" cy="306705"/>
          </a:xfrm>
          <a:prstGeom prst="rect">
            <a:avLst/>
          </a:prstGeom>
        </p:spPr>
        <p:txBody>
          <a:bodyPr lIns="0" tIns="0" rIns="0" bIns="0" rtlCol="0" anchor="t">
            <a:spAutoFit/>
          </a:bodyPr>
          <a:lstStyle/>
          <a:p>
            <a:pPr algn="ctr">
              <a:lnSpc>
                <a:spcPts val="2549"/>
              </a:lnSpc>
              <a:spcBef>
                <a:spcPct val="0"/>
              </a:spcBef>
            </a:pPr>
            <a:r>
              <a:rPr lang="en-US" sz="1699" b="1" spc="88">
                <a:solidFill>
                  <a:srgbClr val="545454"/>
                </a:solidFill>
                <a:latin typeface="Barlow Bold"/>
                <a:ea typeface="Barlow Bold"/>
                <a:cs typeface="Barlow Bold"/>
                <a:sym typeface="Barlow Bold"/>
              </a:rPr>
              <a:t>Target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rot="5400000">
            <a:off x="2302471" y="5120180"/>
            <a:ext cx="811243" cy="230071"/>
          </a:xfrm>
          <a:custGeom>
            <a:avLst/>
            <a:gdLst/>
            <a:ahLst/>
            <a:cxnLst/>
            <a:rect l="l" t="t" r="r" b="b"/>
            <a:pathLst>
              <a:path w="811243" h="230071">
                <a:moveTo>
                  <a:pt x="0" y="0"/>
                </a:moveTo>
                <a:lnTo>
                  <a:pt x="811243" y="0"/>
                </a:lnTo>
                <a:lnTo>
                  <a:pt x="811243" y="230071"/>
                </a:lnTo>
                <a:lnTo>
                  <a:pt x="0" y="230071"/>
                </a:lnTo>
                <a:lnTo>
                  <a:pt x="0" y="0"/>
                </a:lnTo>
                <a:close/>
              </a:path>
            </a:pathLst>
          </a:custGeom>
          <a:blipFill>
            <a:blip r:embed="rId2">
              <a:extLst>
                <a:ext uri="{96DAC541-7B7A-43D3-8B79-37D633B846F1}">
                  <asvg:svgBlip xmlns:asvg="http://schemas.microsoft.com/office/drawing/2016/SVG/main" r:embed="rId3"/>
                </a:ext>
              </a:extLst>
            </a:blip>
            <a:stretch>
              <a:fillRect l="-198529"/>
            </a:stretch>
          </a:blipFill>
        </p:spPr>
        <p:txBody>
          <a:bodyPr/>
          <a:lstStyle/>
          <a:p>
            <a:endParaRPr lang="en-US"/>
          </a:p>
        </p:txBody>
      </p:sp>
      <p:sp>
        <p:nvSpPr>
          <p:cNvPr id="3" name="Freeform 3"/>
          <p:cNvSpPr/>
          <p:nvPr/>
        </p:nvSpPr>
        <p:spPr>
          <a:xfrm rot="5400000">
            <a:off x="6593076" y="6450809"/>
            <a:ext cx="811243" cy="230071"/>
          </a:xfrm>
          <a:custGeom>
            <a:avLst/>
            <a:gdLst/>
            <a:ahLst/>
            <a:cxnLst/>
            <a:rect l="l" t="t" r="r" b="b"/>
            <a:pathLst>
              <a:path w="811243" h="230071">
                <a:moveTo>
                  <a:pt x="0" y="0"/>
                </a:moveTo>
                <a:lnTo>
                  <a:pt x="811243" y="0"/>
                </a:lnTo>
                <a:lnTo>
                  <a:pt x="811243" y="230072"/>
                </a:lnTo>
                <a:lnTo>
                  <a:pt x="0" y="230072"/>
                </a:lnTo>
                <a:lnTo>
                  <a:pt x="0" y="0"/>
                </a:lnTo>
                <a:close/>
              </a:path>
            </a:pathLst>
          </a:custGeom>
          <a:blipFill>
            <a:blip r:embed="rId2">
              <a:extLst>
                <a:ext uri="{96DAC541-7B7A-43D3-8B79-37D633B846F1}">
                  <asvg:svgBlip xmlns:asvg="http://schemas.microsoft.com/office/drawing/2016/SVG/main" r:embed="rId3"/>
                </a:ext>
              </a:extLst>
            </a:blip>
            <a:stretch>
              <a:fillRect l="-198529"/>
            </a:stretch>
          </a:blipFill>
        </p:spPr>
        <p:txBody>
          <a:bodyPr/>
          <a:lstStyle/>
          <a:p>
            <a:endParaRPr lang="en-US"/>
          </a:p>
        </p:txBody>
      </p:sp>
      <p:sp>
        <p:nvSpPr>
          <p:cNvPr id="4" name="Freeform 4"/>
          <p:cNvSpPr/>
          <p:nvPr/>
        </p:nvSpPr>
        <p:spPr>
          <a:xfrm>
            <a:off x="10419837" y="2679182"/>
            <a:ext cx="1738931" cy="2219912"/>
          </a:xfrm>
          <a:custGeom>
            <a:avLst/>
            <a:gdLst/>
            <a:ahLst/>
            <a:cxnLst/>
            <a:rect l="l" t="t" r="r" b="b"/>
            <a:pathLst>
              <a:path w="1738931" h="2219912">
                <a:moveTo>
                  <a:pt x="0" y="0"/>
                </a:moveTo>
                <a:lnTo>
                  <a:pt x="1738931" y="0"/>
                </a:lnTo>
                <a:lnTo>
                  <a:pt x="1738931" y="2219912"/>
                </a:lnTo>
                <a:lnTo>
                  <a:pt x="0" y="22199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710442" y="4009812"/>
            <a:ext cx="1738931" cy="2219912"/>
          </a:xfrm>
          <a:custGeom>
            <a:avLst/>
            <a:gdLst/>
            <a:ahLst/>
            <a:cxnLst/>
            <a:rect l="l" t="t" r="r" b="b"/>
            <a:pathLst>
              <a:path w="1738931" h="2219912">
                <a:moveTo>
                  <a:pt x="0" y="0"/>
                </a:moveTo>
                <a:lnTo>
                  <a:pt x="1738931" y="0"/>
                </a:lnTo>
                <a:lnTo>
                  <a:pt x="1738931" y="2219912"/>
                </a:lnTo>
                <a:lnTo>
                  <a:pt x="0" y="2219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5400000">
            <a:off x="10883681" y="5120180"/>
            <a:ext cx="811243" cy="230071"/>
          </a:xfrm>
          <a:custGeom>
            <a:avLst/>
            <a:gdLst/>
            <a:ahLst/>
            <a:cxnLst/>
            <a:rect l="l" t="t" r="r" b="b"/>
            <a:pathLst>
              <a:path w="811243" h="230071">
                <a:moveTo>
                  <a:pt x="0" y="0"/>
                </a:moveTo>
                <a:lnTo>
                  <a:pt x="811243" y="0"/>
                </a:lnTo>
                <a:lnTo>
                  <a:pt x="811243" y="230071"/>
                </a:lnTo>
                <a:lnTo>
                  <a:pt x="0" y="230071"/>
                </a:lnTo>
                <a:lnTo>
                  <a:pt x="0" y="0"/>
                </a:lnTo>
                <a:close/>
              </a:path>
            </a:pathLst>
          </a:custGeom>
          <a:blipFill>
            <a:blip r:embed="rId2">
              <a:extLst>
                <a:ext uri="{96DAC541-7B7A-43D3-8B79-37D633B846F1}">
                  <asvg:svgBlip xmlns:asvg="http://schemas.microsoft.com/office/drawing/2016/SVG/main" r:embed="rId3"/>
                </a:ext>
              </a:extLst>
            </a:blip>
            <a:stretch>
              <a:fillRect l="-198529"/>
            </a:stretch>
          </a:blipFill>
        </p:spPr>
        <p:txBody>
          <a:bodyPr/>
          <a:lstStyle/>
          <a:p>
            <a:endParaRPr lang="en-US"/>
          </a:p>
        </p:txBody>
      </p:sp>
      <p:sp>
        <p:nvSpPr>
          <p:cNvPr id="7" name="Freeform 7"/>
          <p:cNvSpPr/>
          <p:nvPr/>
        </p:nvSpPr>
        <p:spPr>
          <a:xfrm rot="5400000">
            <a:off x="15174286" y="6450809"/>
            <a:ext cx="811243" cy="230071"/>
          </a:xfrm>
          <a:custGeom>
            <a:avLst/>
            <a:gdLst/>
            <a:ahLst/>
            <a:cxnLst/>
            <a:rect l="l" t="t" r="r" b="b"/>
            <a:pathLst>
              <a:path w="811243" h="230071">
                <a:moveTo>
                  <a:pt x="0" y="0"/>
                </a:moveTo>
                <a:lnTo>
                  <a:pt x="811243" y="0"/>
                </a:lnTo>
                <a:lnTo>
                  <a:pt x="811243" y="230072"/>
                </a:lnTo>
                <a:lnTo>
                  <a:pt x="0" y="230072"/>
                </a:lnTo>
                <a:lnTo>
                  <a:pt x="0" y="0"/>
                </a:lnTo>
                <a:close/>
              </a:path>
            </a:pathLst>
          </a:custGeom>
          <a:blipFill>
            <a:blip r:embed="rId2">
              <a:extLst>
                <a:ext uri="{96DAC541-7B7A-43D3-8B79-37D633B846F1}">
                  <asvg:svgBlip xmlns:asvg="http://schemas.microsoft.com/office/drawing/2016/SVG/main" r:embed="rId3"/>
                </a:ext>
              </a:extLst>
            </a:blip>
            <a:stretch>
              <a:fillRect l="-198529"/>
            </a:stretch>
          </a:blipFill>
        </p:spPr>
        <p:txBody>
          <a:bodyPr/>
          <a:lstStyle/>
          <a:p>
            <a:endParaRPr lang="en-US"/>
          </a:p>
        </p:txBody>
      </p:sp>
      <p:sp>
        <p:nvSpPr>
          <p:cNvPr id="8" name="Freeform 8"/>
          <p:cNvSpPr/>
          <p:nvPr/>
        </p:nvSpPr>
        <p:spPr>
          <a:xfrm>
            <a:off x="1838627" y="2679182"/>
            <a:ext cx="1738931" cy="2219912"/>
          </a:xfrm>
          <a:custGeom>
            <a:avLst/>
            <a:gdLst/>
            <a:ahLst/>
            <a:cxnLst/>
            <a:rect l="l" t="t" r="r" b="b"/>
            <a:pathLst>
              <a:path w="1738931" h="2219912">
                <a:moveTo>
                  <a:pt x="0" y="0"/>
                </a:moveTo>
                <a:lnTo>
                  <a:pt x="1738931" y="0"/>
                </a:lnTo>
                <a:lnTo>
                  <a:pt x="1738931" y="2219912"/>
                </a:lnTo>
                <a:lnTo>
                  <a:pt x="0" y="22199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6129232" y="4009812"/>
            <a:ext cx="1738931" cy="2219912"/>
          </a:xfrm>
          <a:custGeom>
            <a:avLst/>
            <a:gdLst/>
            <a:ahLst/>
            <a:cxnLst/>
            <a:rect l="l" t="t" r="r" b="b"/>
            <a:pathLst>
              <a:path w="1738931" h="2219912">
                <a:moveTo>
                  <a:pt x="0" y="0"/>
                </a:moveTo>
                <a:lnTo>
                  <a:pt x="1738931" y="0"/>
                </a:lnTo>
                <a:lnTo>
                  <a:pt x="1738931" y="2219912"/>
                </a:lnTo>
                <a:lnTo>
                  <a:pt x="0" y="2219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a:off x="1028700" y="9270050"/>
            <a:ext cx="16230600" cy="0"/>
          </a:xfrm>
          <a:prstGeom prst="line">
            <a:avLst/>
          </a:prstGeom>
          <a:ln w="9525" cap="flat">
            <a:solidFill>
              <a:srgbClr val="C4C4C4"/>
            </a:solidFill>
            <a:prstDash val="solid"/>
            <a:headEnd type="none" w="sm" len="sm"/>
            <a:tailEnd type="none" w="sm" len="sm"/>
          </a:ln>
        </p:spPr>
        <p:txBody>
          <a:bodyPr/>
          <a:lstStyle/>
          <a:p>
            <a:endParaRPr lang="en-US"/>
          </a:p>
        </p:txBody>
      </p:sp>
      <p:sp>
        <p:nvSpPr>
          <p:cNvPr id="11" name="Freeform 11"/>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8">
              <a:extLst>
                <a:ext uri="{96DAC541-7B7A-43D3-8B79-37D633B846F1}">
                  <asvg:svgBlip xmlns:asvg="http://schemas.microsoft.com/office/drawing/2016/SVG/main" r:embed="rId9"/>
                </a:ext>
              </a:extLst>
            </a:blip>
            <a:stretch>
              <a:fillRect r="-466233" b="-1383945"/>
            </a:stretch>
          </a:blipFill>
        </p:spPr>
        <p:txBody>
          <a:bodyPr/>
          <a:lstStyle/>
          <a:p>
            <a:endParaRPr lang="en-US"/>
          </a:p>
        </p:txBody>
      </p:sp>
      <p:sp>
        <p:nvSpPr>
          <p:cNvPr id="12" name="Freeform 12"/>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TextBox 15"/>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16" name="Freeform 16"/>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7" name="Freeform 17"/>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8" name="Freeform 18"/>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9" name="Freeform 19"/>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0" name="TextBox 20"/>
          <p:cNvSpPr txBox="1"/>
          <p:nvPr/>
        </p:nvSpPr>
        <p:spPr>
          <a:xfrm>
            <a:off x="841794" y="5878962"/>
            <a:ext cx="4477511" cy="386715"/>
          </a:xfrm>
          <a:prstGeom prst="rect">
            <a:avLst/>
          </a:prstGeom>
        </p:spPr>
        <p:txBody>
          <a:bodyPr lIns="0" tIns="0" rIns="0" bIns="0" rtlCol="0" anchor="t">
            <a:spAutoFit/>
          </a:bodyPr>
          <a:lstStyle/>
          <a:p>
            <a:pPr marL="0" lvl="1" indent="0" algn="l">
              <a:lnSpc>
                <a:spcPts val="3150"/>
              </a:lnSpc>
            </a:pPr>
            <a:r>
              <a:rPr lang="en-US" sz="2100" b="1">
                <a:solidFill>
                  <a:srgbClr val="2D3740"/>
                </a:solidFill>
                <a:latin typeface="Barlow Semi-Bold"/>
                <a:ea typeface="Barlow Semi-Bold"/>
                <a:cs typeface="Barlow Semi-Bold"/>
                <a:sym typeface="Barlow Semi-Bold"/>
              </a:rPr>
              <a:t>Information hub feature enhancement</a:t>
            </a:r>
          </a:p>
        </p:txBody>
      </p:sp>
      <p:sp>
        <p:nvSpPr>
          <p:cNvPr id="21" name="TextBox 21"/>
          <p:cNvSpPr txBox="1"/>
          <p:nvPr/>
        </p:nvSpPr>
        <p:spPr>
          <a:xfrm>
            <a:off x="1028700" y="6412957"/>
            <a:ext cx="3766730" cy="1167765"/>
          </a:xfrm>
          <a:prstGeom prst="rect">
            <a:avLst/>
          </a:prstGeom>
        </p:spPr>
        <p:txBody>
          <a:bodyPr lIns="0" tIns="0" rIns="0" bIns="0" rtlCol="0" anchor="t">
            <a:spAutoFit/>
          </a:bodyPr>
          <a:lstStyle/>
          <a:p>
            <a:pPr marL="0" lvl="0" indent="0" algn="l">
              <a:lnSpc>
                <a:spcPts val="2399"/>
              </a:lnSpc>
              <a:spcBef>
                <a:spcPct val="0"/>
              </a:spcBef>
            </a:pPr>
            <a:r>
              <a:rPr lang="en-US" sz="1599">
                <a:solidFill>
                  <a:srgbClr val="2D3740"/>
                </a:solidFill>
                <a:latin typeface="Barlow"/>
                <a:ea typeface="Barlow"/>
                <a:cs typeface="Barlow"/>
                <a:sym typeface="Barlow"/>
              </a:rPr>
              <a:t>To provide a user-friendly information hub for reliable resources and information on employment, housing, citizenship, and social integration.</a:t>
            </a:r>
          </a:p>
        </p:txBody>
      </p:sp>
      <p:sp>
        <p:nvSpPr>
          <p:cNvPr id="22" name="TextBox 22"/>
          <p:cNvSpPr txBox="1"/>
          <p:nvPr/>
        </p:nvSpPr>
        <p:spPr>
          <a:xfrm>
            <a:off x="5319305" y="7194649"/>
            <a:ext cx="4112201" cy="316230"/>
          </a:xfrm>
          <a:prstGeom prst="rect">
            <a:avLst/>
          </a:prstGeom>
        </p:spPr>
        <p:txBody>
          <a:bodyPr lIns="0" tIns="0" rIns="0" bIns="0" rtlCol="0" anchor="t">
            <a:spAutoFit/>
          </a:bodyPr>
          <a:lstStyle/>
          <a:p>
            <a:pPr marL="0" lvl="1" indent="0" algn="l">
              <a:lnSpc>
                <a:spcPts val="2550"/>
              </a:lnSpc>
            </a:pPr>
            <a:r>
              <a:rPr lang="en-US" sz="1700" b="1">
                <a:solidFill>
                  <a:srgbClr val="2D3740"/>
                </a:solidFill>
                <a:latin typeface="Barlow Semi-Bold"/>
                <a:ea typeface="Barlow Semi-Bold"/>
                <a:cs typeface="Barlow Semi-Bold"/>
                <a:sym typeface="Barlow Semi-Bold"/>
              </a:rPr>
              <a:t>Skills empowerment feature Enhancement</a:t>
            </a:r>
          </a:p>
        </p:txBody>
      </p:sp>
      <p:sp>
        <p:nvSpPr>
          <p:cNvPr id="23" name="TextBox 23"/>
          <p:cNvSpPr txBox="1"/>
          <p:nvPr/>
        </p:nvSpPr>
        <p:spPr>
          <a:xfrm>
            <a:off x="5319305" y="7743586"/>
            <a:ext cx="3574046" cy="872490"/>
          </a:xfrm>
          <a:prstGeom prst="rect">
            <a:avLst/>
          </a:prstGeom>
        </p:spPr>
        <p:txBody>
          <a:bodyPr lIns="0" tIns="0" rIns="0" bIns="0" rtlCol="0" anchor="t">
            <a:spAutoFit/>
          </a:bodyPr>
          <a:lstStyle/>
          <a:p>
            <a:pPr marL="0" lvl="0" indent="0" algn="l">
              <a:lnSpc>
                <a:spcPts val="2399"/>
              </a:lnSpc>
              <a:spcBef>
                <a:spcPct val="0"/>
              </a:spcBef>
            </a:pPr>
            <a:r>
              <a:rPr lang="en-US" sz="1599">
                <a:solidFill>
                  <a:srgbClr val="2D3740"/>
                </a:solidFill>
                <a:latin typeface="Barlow"/>
                <a:ea typeface="Barlow"/>
                <a:cs typeface="Barlow"/>
                <a:sym typeface="Barlow"/>
              </a:rPr>
              <a:t>To provide skill enhancement links on the website where children can learn coding, sewing and other lifelong skills</a:t>
            </a:r>
          </a:p>
        </p:txBody>
      </p:sp>
      <p:sp>
        <p:nvSpPr>
          <p:cNvPr id="24" name="TextBox 24"/>
          <p:cNvSpPr txBox="1"/>
          <p:nvPr/>
        </p:nvSpPr>
        <p:spPr>
          <a:xfrm>
            <a:off x="9609910" y="6823268"/>
            <a:ext cx="3766730" cy="1463040"/>
          </a:xfrm>
          <a:prstGeom prst="rect">
            <a:avLst/>
          </a:prstGeom>
        </p:spPr>
        <p:txBody>
          <a:bodyPr lIns="0" tIns="0" rIns="0" bIns="0" rtlCol="0" anchor="t">
            <a:spAutoFit/>
          </a:bodyPr>
          <a:lstStyle/>
          <a:p>
            <a:pPr marL="0" lvl="0" indent="0" algn="l">
              <a:lnSpc>
                <a:spcPts val="2399"/>
              </a:lnSpc>
              <a:spcBef>
                <a:spcPct val="0"/>
              </a:spcBef>
            </a:pPr>
            <a:r>
              <a:rPr lang="en-US" sz="1599">
                <a:solidFill>
                  <a:srgbClr val="2D3740"/>
                </a:solidFill>
                <a:latin typeface="Barlow"/>
                <a:ea typeface="Barlow"/>
                <a:cs typeface="Barlow"/>
                <a:sym typeface="Barlow"/>
              </a:rPr>
              <a:t>To ensure that BCCCC Obtain meaningful consent before collecting personal data and have  clear privacy policies on BCCCC website that states what data is collected, why is it used, shared and stored. </a:t>
            </a:r>
          </a:p>
        </p:txBody>
      </p:sp>
      <p:sp>
        <p:nvSpPr>
          <p:cNvPr id="25" name="TextBox 25"/>
          <p:cNvSpPr txBox="1"/>
          <p:nvPr/>
        </p:nvSpPr>
        <p:spPr>
          <a:xfrm>
            <a:off x="13900515" y="7209592"/>
            <a:ext cx="3358785" cy="392430"/>
          </a:xfrm>
          <a:prstGeom prst="rect">
            <a:avLst/>
          </a:prstGeom>
        </p:spPr>
        <p:txBody>
          <a:bodyPr lIns="0" tIns="0" rIns="0" bIns="0" rtlCol="0" anchor="t">
            <a:spAutoFit/>
          </a:bodyPr>
          <a:lstStyle/>
          <a:p>
            <a:pPr marL="0" lvl="1" indent="0" algn="l">
              <a:lnSpc>
                <a:spcPts val="3299"/>
              </a:lnSpc>
            </a:pPr>
            <a:r>
              <a:rPr lang="en-US" sz="2199" b="1">
                <a:solidFill>
                  <a:srgbClr val="2D3740"/>
                </a:solidFill>
                <a:latin typeface="Barlow Semi-Bold"/>
                <a:ea typeface="Barlow Semi-Bold"/>
                <a:cs typeface="Barlow Semi-Bold"/>
                <a:sym typeface="Barlow Semi-Bold"/>
              </a:rPr>
              <a:t>Usability and Humanity</a:t>
            </a:r>
          </a:p>
        </p:txBody>
      </p:sp>
      <p:sp>
        <p:nvSpPr>
          <p:cNvPr id="26" name="TextBox 26"/>
          <p:cNvSpPr txBox="1"/>
          <p:nvPr/>
        </p:nvSpPr>
        <p:spPr>
          <a:xfrm>
            <a:off x="13900515" y="7743586"/>
            <a:ext cx="3358785" cy="577215"/>
          </a:xfrm>
          <a:prstGeom prst="rect">
            <a:avLst/>
          </a:prstGeom>
        </p:spPr>
        <p:txBody>
          <a:bodyPr lIns="0" tIns="0" rIns="0" bIns="0" rtlCol="0" anchor="t">
            <a:spAutoFit/>
          </a:bodyPr>
          <a:lstStyle/>
          <a:p>
            <a:pPr marL="0" lvl="0" indent="0" algn="l">
              <a:lnSpc>
                <a:spcPts val="2399"/>
              </a:lnSpc>
              <a:spcBef>
                <a:spcPct val="0"/>
              </a:spcBef>
            </a:pPr>
            <a:r>
              <a:rPr lang="en-US" sz="1599">
                <a:solidFill>
                  <a:srgbClr val="2D3740"/>
                </a:solidFill>
                <a:latin typeface="Barlow"/>
                <a:ea typeface="Barlow"/>
                <a:cs typeface="Barlow"/>
                <a:sym typeface="Barlow"/>
              </a:rPr>
              <a:t>seamless UI Integration, intuitive navigation and universal design</a:t>
            </a:r>
          </a:p>
        </p:txBody>
      </p:sp>
      <p:sp>
        <p:nvSpPr>
          <p:cNvPr id="27" name="TextBox 27"/>
          <p:cNvSpPr txBox="1"/>
          <p:nvPr/>
        </p:nvSpPr>
        <p:spPr>
          <a:xfrm>
            <a:off x="5506211" y="641350"/>
            <a:ext cx="8207398" cy="688975"/>
          </a:xfrm>
          <a:prstGeom prst="rect">
            <a:avLst/>
          </a:prstGeom>
        </p:spPr>
        <p:txBody>
          <a:bodyPr lIns="0" tIns="0" rIns="0" bIns="0" rtlCol="0" anchor="t">
            <a:spAutoFit/>
          </a:bodyPr>
          <a:lstStyle/>
          <a:p>
            <a:pPr algn="ctr">
              <a:lnSpc>
                <a:spcPts val="5599"/>
              </a:lnSpc>
            </a:pPr>
            <a:r>
              <a:rPr lang="en-US" sz="3999" b="1">
                <a:solidFill>
                  <a:srgbClr val="2D3740"/>
                </a:solidFill>
                <a:latin typeface="Barlow SemiCondensed Bold"/>
                <a:ea typeface="Barlow SemiCondensed Bold"/>
                <a:cs typeface="Barlow SemiCondensed Bold"/>
                <a:sym typeface="Barlow SemiCondensed Bold"/>
              </a:rPr>
              <a:t>PRODUCT  DESIGN</a:t>
            </a:r>
          </a:p>
        </p:txBody>
      </p:sp>
      <p:sp>
        <p:nvSpPr>
          <p:cNvPr id="28" name="TextBox 28"/>
          <p:cNvSpPr txBox="1"/>
          <p:nvPr/>
        </p:nvSpPr>
        <p:spPr>
          <a:xfrm>
            <a:off x="12530178" y="9408163"/>
            <a:ext cx="4729122" cy="368201"/>
          </a:xfrm>
          <a:prstGeom prst="rect">
            <a:avLst/>
          </a:prstGeom>
        </p:spPr>
        <p:txBody>
          <a:bodyPr lIns="0" tIns="0" rIns="0" bIns="0" rtlCol="0" anchor="t">
            <a:spAutoFit/>
          </a:bodyPr>
          <a:lstStyle/>
          <a:p>
            <a:pPr algn="r">
              <a:lnSpc>
                <a:spcPts val="3100"/>
              </a:lnSpc>
            </a:pPr>
            <a:r>
              <a:rPr lang="en-US" sz="2000" b="1">
                <a:solidFill>
                  <a:srgbClr val="2D3740"/>
                </a:solidFill>
                <a:latin typeface="Nunito Sans Bold"/>
                <a:ea typeface="Nunito Sans Bold"/>
                <a:cs typeface="Nunito Sans Bold"/>
                <a:sym typeface="Nunito Sans Bold"/>
              </a:rPr>
              <a:t>Slide 07</a:t>
            </a:r>
          </a:p>
        </p:txBody>
      </p:sp>
      <p:sp>
        <p:nvSpPr>
          <p:cNvPr id="29" name="TextBox 29"/>
          <p:cNvSpPr txBox="1"/>
          <p:nvPr/>
        </p:nvSpPr>
        <p:spPr>
          <a:xfrm rot="-2700000">
            <a:off x="2089505" y="3716841"/>
            <a:ext cx="1203498" cy="281940"/>
          </a:xfrm>
          <a:prstGeom prst="rect">
            <a:avLst/>
          </a:prstGeom>
        </p:spPr>
        <p:txBody>
          <a:bodyPr lIns="0" tIns="0" rIns="0" bIns="0" rtlCol="0" anchor="t">
            <a:spAutoFit/>
          </a:bodyPr>
          <a:lstStyle/>
          <a:p>
            <a:pPr algn="ctr">
              <a:lnSpc>
                <a:spcPts val="2399"/>
              </a:lnSpc>
              <a:spcBef>
                <a:spcPct val="0"/>
              </a:spcBef>
            </a:pPr>
            <a:r>
              <a:rPr lang="en-US" sz="1599" b="1" spc="83">
                <a:solidFill>
                  <a:srgbClr val="F7F7F7"/>
                </a:solidFill>
                <a:latin typeface="Barlow Bold"/>
                <a:ea typeface="Barlow Bold"/>
                <a:cs typeface="Barlow Bold"/>
                <a:sym typeface="Barlow Bold"/>
              </a:rPr>
              <a:t>Functional</a:t>
            </a:r>
          </a:p>
        </p:txBody>
      </p:sp>
      <p:sp>
        <p:nvSpPr>
          <p:cNvPr id="30" name="TextBox 30"/>
          <p:cNvSpPr txBox="1"/>
          <p:nvPr/>
        </p:nvSpPr>
        <p:spPr>
          <a:xfrm>
            <a:off x="1569302" y="1911466"/>
            <a:ext cx="3532882" cy="462916"/>
          </a:xfrm>
          <a:prstGeom prst="rect">
            <a:avLst/>
          </a:prstGeom>
        </p:spPr>
        <p:txBody>
          <a:bodyPr lIns="0" tIns="0" rIns="0" bIns="0" rtlCol="0" anchor="t">
            <a:spAutoFit/>
          </a:bodyPr>
          <a:lstStyle/>
          <a:p>
            <a:pPr algn="ctr">
              <a:lnSpc>
                <a:spcPts val="3899"/>
              </a:lnSpc>
              <a:spcBef>
                <a:spcPct val="0"/>
              </a:spcBef>
            </a:pPr>
            <a:r>
              <a:rPr lang="en-US" sz="2599" spc="135">
                <a:solidFill>
                  <a:srgbClr val="2D3740"/>
                </a:solidFill>
                <a:latin typeface="Berkshire Swash"/>
                <a:ea typeface="Berkshire Swash"/>
                <a:cs typeface="Berkshire Swash"/>
                <a:sym typeface="Berkshire Swash"/>
              </a:rPr>
              <a:t>Product Requirements</a:t>
            </a:r>
          </a:p>
        </p:txBody>
      </p:sp>
      <p:sp>
        <p:nvSpPr>
          <p:cNvPr id="31" name="TextBox 31"/>
          <p:cNvSpPr txBox="1"/>
          <p:nvPr/>
        </p:nvSpPr>
        <p:spPr>
          <a:xfrm rot="-2852216">
            <a:off x="10402270" y="3632091"/>
            <a:ext cx="1738931" cy="281940"/>
          </a:xfrm>
          <a:prstGeom prst="rect">
            <a:avLst/>
          </a:prstGeom>
        </p:spPr>
        <p:txBody>
          <a:bodyPr lIns="0" tIns="0" rIns="0" bIns="0" rtlCol="0" anchor="t">
            <a:spAutoFit/>
          </a:bodyPr>
          <a:lstStyle/>
          <a:p>
            <a:pPr algn="ctr">
              <a:lnSpc>
                <a:spcPts val="2399"/>
              </a:lnSpc>
              <a:spcBef>
                <a:spcPct val="0"/>
              </a:spcBef>
            </a:pPr>
            <a:r>
              <a:rPr lang="en-US" sz="1599" b="1" spc="83" dirty="0">
                <a:solidFill>
                  <a:srgbClr val="F7F7F7"/>
                </a:solidFill>
                <a:latin typeface="Barlow Bold"/>
                <a:ea typeface="Barlow Bold"/>
                <a:cs typeface="Barlow Bold"/>
                <a:sym typeface="Barlow Bold"/>
              </a:rPr>
              <a:t>Non-functional</a:t>
            </a:r>
          </a:p>
        </p:txBody>
      </p:sp>
      <p:sp>
        <p:nvSpPr>
          <p:cNvPr id="32" name="TextBox 32"/>
          <p:cNvSpPr txBox="1"/>
          <p:nvPr/>
        </p:nvSpPr>
        <p:spPr>
          <a:xfrm rot="-2629532">
            <a:off x="6380459" y="4985350"/>
            <a:ext cx="1203498" cy="281940"/>
          </a:xfrm>
          <a:prstGeom prst="rect">
            <a:avLst/>
          </a:prstGeom>
        </p:spPr>
        <p:txBody>
          <a:bodyPr lIns="0" tIns="0" rIns="0" bIns="0" rtlCol="0" anchor="t">
            <a:spAutoFit/>
          </a:bodyPr>
          <a:lstStyle/>
          <a:p>
            <a:pPr algn="ctr">
              <a:lnSpc>
                <a:spcPts val="2399"/>
              </a:lnSpc>
              <a:spcBef>
                <a:spcPct val="0"/>
              </a:spcBef>
            </a:pPr>
            <a:r>
              <a:rPr lang="en-US" sz="1599" b="1" spc="83">
                <a:solidFill>
                  <a:srgbClr val="F7F7F7"/>
                </a:solidFill>
                <a:latin typeface="Barlow Bold"/>
                <a:ea typeface="Barlow Bold"/>
                <a:cs typeface="Barlow Bold"/>
                <a:sym typeface="Barlow Bold"/>
              </a:rPr>
              <a:t>Functional</a:t>
            </a:r>
          </a:p>
        </p:txBody>
      </p:sp>
      <p:sp>
        <p:nvSpPr>
          <p:cNvPr id="33" name="TextBox 33"/>
          <p:cNvSpPr txBox="1"/>
          <p:nvPr/>
        </p:nvSpPr>
        <p:spPr>
          <a:xfrm rot="-2341662">
            <a:off x="14695447" y="4960299"/>
            <a:ext cx="1738931" cy="281940"/>
          </a:xfrm>
          <a:prstGeom prst="rect">
            <a:avLst/>
          </a:prstGeom>
        </p:spPr>
        <p:txBody>
          <a:bodyPr lIns="0" tIns="0" rIns="0" bIns="0" rtlCol="0" anchor="t">
            <a:spAutoFit/>
          </a:bodyPr>
          <a:lstStyle/>
          <a:p>
            <a:pPr algn="ctr">
              <a:lnSpc>
                <a:spcPts val="2399"/>
              </a:lnSpc>
              <a:spcBef>
                <a:spcPct val="0"/>
              </a:spcBef>
            </a:pPr>
            <a:r>
              <a:rPr lang="en-US" sz="1599" b="1" spc="83" dirty="0">
                <a:solidFill>
                  <a:srgbClr val="F7F7F7"/>
                </a:solidFill>
                <a:latin typeface="Barlow Bold"/>
                <a:ea typeface="Barlow Bold"/>
                <a:cs typeface="Barlow Bold"/>
                <a:sym typeface="Barlow Bold"/>
              </a:rPr>
              <a:t>Non-functional</a:t>
            </a:r>
          </a:p>
        </p:txBody>
      </p:sp>
      <p:sp>
        <p:nvSpPr>
          <p:cNvPr id="34" name="TextBox 34"/>
          <p:cNvSpPr txBox="1"/>
          <p:nvPr/>
        </p:nvSpPr>
        <p:spPr>
          <a:xfrm>
            <a:off x="9603423" y="6336292"/>
            <a:ext cx="3358785" cy="392430"/>
          </a:xfrm>
          <a:prstGeom prst="rect">
            <a:avLst/>
          </a:prstGeom>
        </p:spPr>
        <p:txBody>
          <a:bodyPr lIns="0" tIns="0" rIns="0" bIns="0" rtlCol="0" anchor="t">
            <a:spAutoFit/>
          </a:bodyPr>
          <a:lstStyle/>
          <a:p>
            <a:pPr marL="0" lvl="1" indent="0" algn="l">
              <a:lnSpc>
                <a:spcPts val="3299"/>
              </a:lnSpc>
            </a:pPr>
            <a:r>
              <a:rPr lang="en-US" sz="2199" b="1">
                <a:solidFill>
                  <a:srgbClr val="2D3740"/>
                </a:solidFill>
                <a:latin typeface="Barlow Semi-Bold"/>
                <a:ea typeface="Barlow Semi-Bold"/>
                <a:cs typeface="Barlow Semi-Bold"/>
                <a:sym typeface="Barlow Semi-Bold"/>
              </a:rPr>
              <a:t>Risk Management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914256" y="2584527"/>
            <a:ext cx="2397691" cy="2397691"/>
          </a:xfrm>
          <a:custGeom>
            <a:avLst/>
            <a:gdLst/>
            <a:ahLst/>
            <a:cxnLst/>
            <a:rect l="l" t="t" r="r" b="b"/>
            <a:pathLst>
              <a:path w="2397691" h="2397691">
                <a:moveTo>
                  <a:pt x="0" y="0"/>
                </a:moveTo>
                <a:lnTo>
                  <a:pt x="2397691" y="0"/>
                </a:lnTo>
                <a:lnTo>
                  <a:pt x="2397691" y="2397690"/>
                </a:lnTo>
                <a:lnTo>
                  <a:pt x="0" y="239769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967792" y="2584527"/>
            <a:ext cx="2397443" cy="2397442"/>
          </a:xfrm>
          <a:custGeom>
            <a:avLst/>
            <a:gdLst/>
            <a:ahLst/>
            <a:cxnLst/>
            <a:rect l="l" t="t" r="r" b="b"/>
            <a:pathLst>
              <a:path w="2397443" h="2397442">
                <a:moveTo>
                  <a:pt x="0" y="0"/>
                </a:moveTo>
                <a:lnTo>
                  <a:pt x="2397442" y="0"/>
                </a:lnTo>
                <a:lnTo>
                  <a:pt x="2397442" y="2397442"/>
                </a:lnTo>
                <a:lnTo>
                  <a:pt x="0" y="2397442"/>
                </a:lnTo>
                <a:lnTo>
                  <a:pt x="0" y="0"/>
                </a:lnTo>
                <a:close/>
              </a:path>
            </a:pathLst>
          </a:custGeom>
          <a:blipFill>
            <a:blip r:embed="rId2">
              <a:alphaModFix amt="1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021079" y="2584527"/>
            <a:ext cx="2397442" cy="2397442"/>
          </a:xfrm>
          <a:custGeom>
            <a:avLst/>
            <a:gdLst/>
            <a:ahLst/>
            <a:cxnLst/>
            <a:rect l="l" t="t" r="r" b="b"/>
            <a:pathLst>
              <a:path w="2397442" h="2397442">
                <a:moveTo>
                  <a:pt x="0" y="0"/>
                </a:moveTo>
                <a:lnTo>
                  <a:pt x="2397443" y="0"/>
                </a:lnTo>
                <a:lnTo>
                  <a:pt x="2397443" y="2397442"/>
                </a:lnTo>
                <a:lnTo>
                  <a:pt x="0" y="2397442"/>
                </a:lnTo>
                <a:lnTo>
                  <a:pt x="0" y="0"/>
                </a:lnTo>
                <a:close/>
              </a:path>
            </a:pathLst>
          </a:custGeom>
          <a:blipFill>
            <a:blip r:embed="rId2">
              <a:alphaModFix amt="15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a:off x="14074367" y="2584527"/>
            <a:ext cx="2397442" cy="2397442"/>
          </a:xfrm>
          <a:custGeom>
            <a:avLst/>
            <a:gdLst/>
            <a:ahLst/>
            <a:cxnLst/>
            <a:rect l="l" t="t" r="r" b="b"/>
            <a:pathLst>
              <a:path w="2397442" h="2397442">
                <a:moveTo>
                  <a:pt x="0" y="0"/>
                </a:moveTo>
                <a:lnTo>
                  <a:pt x="2397443" y="0"/>
                </a:lnTo>
                <a:lnTo>
                  <a:pt x="2397443" y="2397442"/>
                </a:lnTo>
                <a:lnTo>
                  <a:pt x="0" y="2397442"/>
                </a:lnTo>
                <a:lnTo>
                  <a:pt x="0" y="0"/>
                </a:lnTo>
                <a:close/>
              </a:path>
            </a:pathLst>
          </a:custGeom>
          <a:blipFill>
            <a:blip r:embed="rId2">
              <a:alphaModFix amt="15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nvGrpSpPr>
          <p:cNvPr id="6" name="Group 6"/>
          <p:cNvGrpSpPr/>
          <p:nvPr/>
        </p:nvGrpSpPr>
        <p:grpSpPr>
          <a:xfrm rot="-10800000">
            <a:off x="13757247" y="4745113"/>
            <a:ext cx="3025803" cy="3854966"/>
            <a:chOff x="0" y="0"/>
            <a:chExt cx="753534" cy="960026"/>
          </a:xfrm>
        </p:grpSpPr>
        <p:sp>
          <p:nvSpPr>
            <p:cNvPr id="7" name="Freeform 7"/>
            <p:cNvSpPr/>
            <p:nvPr/>
          </p:nvSpPr>
          <p:spPr>
            <a:xfrm>
              <a:off x="0" y="0"/>
              <a:ext cx="753534" cy="956391"/>
            </a:xfrm>
            <a:custGeom>
              <a:avLst/>
              <a:gdLst/>
              <a:ahLst/>
              <a:cxnLst/>
              <a:rect l="l" t="t" r="r" b="b"/>
              <a:pathLst>
                <a:path w="753534" h="956391">
                  <a:moveTo>
                    <a:pt x="753534" y="35981"/>
                  </a:moveTo>
                  <a:lnTo>
                    <a:pt x="753534" y="809745"/>
                  </a:lnTo>
                  <a:cubicBezTo>
                    <a:pt x="753534" y="831114"/>
                    <a:pt x="739552" y="849967"/>
                    <a:pt x="719103" y="856171"/>
                  </a:cubicBezTo>
                  <a:lnTo>
                    <a:pt x="411198" y="949580"/>
                  </a:lnTo>
                  <a:cubicBezTo>
                    <a:pt x="388749" y="956391"/>
                    <a:pt x="364785" y="956391"/>
                    <a:pt x="342336" y="949580"/>
                  </a:cubicBezTo>
                  <a:lnTo>
                    <a:pt x="34431" y="856171"/>
                  </a:lnTo>
                  <a:cubicBezTo>
                    <a:pt x="13982" y="849967"/>
                    <a:pt x="0" y="831114"/>
                    <a:pt x="0" y="809745"/>
                  </a:cubicBezTo>
                  <a:lnTo>
                    <a:pt x="0" y="35981"/>
                  </a:lnTo>
                  <a:cubicBezTo>
                    <a:pt x="0" y="26438"/>
                    <a:pt x="3791" y="17286"/>
                    <a:pt x="10539" y="10539"/>
                  </a:cubicBezTo>
                  <a:cubicBezTo>
                    <a:pt x="17286" y="3791"/>
                    <a:pt x="26438" y="0"/>
                    <a:pt x="35981" y="0"/>
                  </a:cubicBezTo>
                  <a:lnTo>
                    <a:pt x="717553" y="0"/>
                  </a:lnTo>
                  <a:cubicBezTo>
                    <a:pt x="727096" y="0"/>
                    <a:pt x="736248" y="3791"/>
                    <a:pt x="742996" y="10539"/>
                  </a:cubicBezTo>
                  <a:cubicBezTo>
                    <a:pt x="749743" y="17286"/>
                    <a:pt x="753534" y="26438"/>
                    <a:pt x="753534" y="35981"/>
                  </a:cubicBezTo>
                  <a:close/>
                </a:path>
              </a:pathLst>
            </a:custGeom>
            <a:solidFill>
              <a:srgbClr val="000000">
                <a:alpha val="0"/>
              </a:srgbClr>
            </a:solidFill>
            <a:ln w="76200" cap="sq">
              <a:solidFill>
                <a:srgbClr val="C4C4C4"/>
              </a:solidFill>
              <a:prstDash val="solid"/>
              <a:miter/>
            </a:ln>
          </p:spPr>
          <p:txBody>
            <a:bodyPr/>
            <a:lstStyle/>
            <a:p>
              <a:endParaRPr lang="en-US"/>
            </a:p>
          </p:txBody>
        </p:sp>
        <p:sp>
          <p:nvSpPr>
            <p:cNvPr id="8" name="TextBox 8"/>
            <p:cNvSpPr txBox="1"/>
            <p:nvPr/>
          </p:nvSpPr>
          <p:spPr>
            <a:xfrm>
              <a:off x="0" y="-47625"/>
              <a:ext cx="753534" cy="893351"/>
            </a:xfrm>
            <a:prstGeom prst="rect">
              <a:avLst/>
            </a:prstGeom>
          </p:spPr>
          <p:txBody>
            <a:bodyPr lIns="50800" tIns="50800" rIns="50800" bIns="50800" rtlCol="0" anchor="ctr"/>
            <a:lstStyle/>
            <a:p>
              <a:pPr algn="ctr">
                <a:lnSpc>
                  <a:spcPts val="2399"/>
                </a:lnSpc>
              </a:pPr>
              <a:endParaRPr/>
            </a:p>
          </p:txBody>
        </p:sp>
      </p:grpSp>
      <p:grpSp>
        <p:nvGrpSpPr>
          <p:cNvPr id="9" name="Group 9"/>
          <p:cNvGrpSpPr/>
          <p:nvPr/>
        </p:nvGrpSpPr>
        <p:grpSpPr>
          <a:xfrm>
            <a:off x="14008668" y="5391180"/>
            <a:ext cx="2522961" cy="985825"/>
            <a:chOff x="0" y="0"/>
            <a:chExt cx="664484" cy="259641"/>
          </a:xfrm>
        </p:grpSpPr>
        <p:sp>
          <p:nvSpPr>
            <p:cNvPr id="10" name="Freeform 10"/>
            <p:cNvSpPr/>
            <p:nvPr/>
          </p:nvSpPr>
          <p:spPr>
            <a:xfrm>
              <a:off x="0" y="0"/>
              <a:ext cx="664484" cy="259641"/>
            </a:xfrm>
            <a:custGeom>
              <a:avLst/>
              <a:gdLst/>
              <a:ahLst/>
              <a:cxnLst/>
              <a:rect l="l" t="t" r="r" b="b"/>
              <a:pathLst>
                <a:path w="664484" h="259641">
                  <a:moveTo>
                    <a:pt x="55235" y="0"/>
                  </a:moveTo>
                  <a:lnTo>
                    <a:pt x="609249" y="0"/>
                  </a:lnTo>
                  <a:cubicBezTo>
                    <a:pt x="623898" y="0"/>
                    <a:pt x="637947" y="5819"/>
                    <a:pt x="648306" y="16178"/>
                  </a:cubicBezTo>
                  <a:cubicBezTo>
                    <a:pt x="658664" y="26536"/>
                    <a:pt x="664484" y="40585"/>
                    <a:pt x="664484" y="55235"/>
                  </a:cubicBezTo>
                  <a:lnTo>
                    <a:pt x="664484" y="204407"/>
                  </a:lnTo>
                  <a:cubicBezTo>
                    <a:pt x="664484" y="234912"/>
                    <a:pt x="639754" y="259641"/>
                    <a:pt x="609249" y="259641"/>
                  </a:cubicBezTo>
                  <a:lnTo>
                    <a:pt x="55235" y="259641"/>
                  </a:lnTo>
                  <a:cubicBezTo>
                    <a:pt x="40585" y="259641"/>
                    <a:pt x="26536" y="253822"/>
                    <a:pt x="16178" y="243463"/>
                  </a:cubicBezTo>
                  <a:cubicBezTo>
                    <a:pt x="5819" y="233105"/>
                    <a:pt x="0" y="219056"/>
                    <a:pt x="0" y="204407"/>
                  </a:cubicBezTo>
                  <a:lnTo>
                    <a:pt x="0" y="55235"/>
                  </a:lnTo>
                  <a:cubicBezTo>
                    <a:pt x="0" y="40585"/>
                    <a:pt x="5819" y="26536"/>
                    <a:pt x="16178" y="16178"/>
                  </a:cubicBezTo>
                  <a:cubicBezTo>
                    <a:pt x="26536" y="5819"/>
                    <a:pt x="40585" y="0"/>
                    <a:pt x="55235" y="0"/>
                  </a:cubicBezTo>
                  <a:close/>
                </a:path>
              </a:pathLst>
            </a:custGeom>
            <a:solidFill>
              <a:srgbClr val="000000"/>
            </a:solidFill>
          </p:spPr>
          <p:txBody>
            <a:bodyPr/>
            <a:lstStyle/>
            <a:p>
              <a:endParaRPr lang="en-US"/>
            </a:p>
          </p:txBody>
        </p:sp>
        <p:sp>
          <p:nvSpPr>
            <p:cNvPr id="11" name="TextBox 11"/>
            <p:cNvSpPr txBox="1"/>
            <p:nvPr/>
          </p:nvSpPr>
          <p:spPr>
            <a:xfrm>
              <a:off x="0" y="-47625"/>
              <a:ext cx="664484" cy="307266"/>
            </a:xfrm>
            <a:prstGeom prst="rect">
              <a:avLst/>
            </a:prstGeom>
          </p:spPr>
          <p:txBody>
            <a:bodyPr lIns="50800" tIns="50800" rIns="50800" bIns="50800" rtlCol="0" anchor="ctr"/>
            <a:lstStyle/>
            <a:p>
              <a:pPr algn="ctr">
                <a:lnSpc>
                  <a:spcPts val="2399"/>
                </a:lnSpc>
              </a:pPr>
              <a:endParaRPr/>
            </a:p>
          </p:txBody>
        </p:sp>
      </p:grpSp>
      <p:grpSp>
        <p:nvGrpSpPr>
          <p:cNvPr id="12" name="Group 12"/>
          <p:cNvGrpSpPr/>
          <p:nvPr/>
        </p:nvGrpSpPr>
        <p:grpSpPr>
          <a:xfrm>
            <a:off x="14531044" y="3045921"/>
            <a:ext cx="1484089" cy="14840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5" name="Group 15"/>
          <p:cNvGrpSpPr/>
          <p:nvPr/>
        </p:nvGrpSpPr>
        <p:grpSpPr>
          <a:xfrm rot="-10800000">
            <a:off x="5652549" y="4745113"/>
            <a:ext cx="3025803" cy="3854966"/>
            <a:chOff x="0" y="0"/>
            <a:chExt cx="753534" cy="960026"/>
          </a:xfrm>
        </p:grpSpPr>
        <p:sp>
          <p:nvSpPr>
            <p:cNvPr id="16" name="Freeform 16"/>
            <p:cNvSpPr/>
            <p:nvPr/>
          </p:nvSpPr>
          <p:spPr>
            <a:xfrm>
              <a:off x="0" y="0"/>
              <a:ext cx="753534" cy="956391"/>
            </a:xfrm>
            <a:custGeom>
              <a:avLst/>
              <a:gdLst/>
              <a:ahLst/>
              <a:cxnLst/>
              <a:rect l="l" t="t" r="r" b="b"/>
              <a:pathLst>
                <a:path w="753534" h="956391">
                  <a:moveTo>
                    <a:pt x="753534" y="35981"/>
                  </a:moveTo>
                  <a:lnTo>
                    <a:pt x="753534" y="809745"/>
                  </a:lnTo>
                  <a:cubicBezTo>
                    <a:pt x="753534" y="831114"/>
                    <a:pt x="739552" y="849967"/>
                    <a:pt x="719103" y="856171"/>
                  </a:cubicBezTo>
                  <a:lnTo>
                    <a:pt x="411198" y="949580"/>
                  </a:lnTo>
                  <a:cubicBezTo>
                    <a:pt x="388749" y="956391"/>
                    <a:pt x="364785" y="956391"/>
                    <a:pt x="342336" y="949580"/>
                  </a:cubicBezTo>
                  <a:lnTo>
                    <a:pt x="34431" y="856171"/>
                  </a:lnTo>
                  <a:cubicBezTo>
                    <a:pt x="13982" y="849967"/>
                    <a:pt x="0" y="831114"/>
                    <a:pt x="0" y="809745"/>
                  </a:cubicBezTo>
                  <a:lnTo>
                    <a:pt x="0" y="35981"/>
                  </a:lnTo>
                  <a:cubicBezTo>
                    <a:pt x="0" y="26438"/>
                    <a:pt x="3791" y="17286"/>
                    <a:pt x="10539" y="10539"/>
                  </a:cubicBezTo>
                  <a:cubicBezTo>
                    <a:pt x="17286" y="3791"/>
                    <a:pt x="26438" y="0"/>
                    <a:pt x="35981" y="0"/>
                  </a:cubicBezTo>
                  <a:lnTo>
                    <a:pt x="717553" y="0"/>
                  </a:lnTo>
                  <a:cubicBezTo>
                    <a:pt x="727096" y="0"/>
                    <a:pt x="736248" y="3791"/>
                    <a:pt x="742996" y="10539"/>
                  </a:cubicBezTo>
                  <a:cubicBezTo>
                    <a:pt x="749743" y="17286"/>
                    <a:pt x="753534" y="26438"/>
                    <a:pt x="753534" y="35981"/>
                  </a:cubicBezTo>
                  <a:close/>
                </a:path>
              </a:pathLst>
            </a:custGeom>
            <a:solidFill>
              <a:srgbClr val="000000">
                <a:alpha val="0"/>
              </a:srgbClr>
            </a:solidFill>
            <a:ln w="76200" cap="sq">
              <a:solidFill>
                <a:srgbClr val="C4C4C4"/>
              </a:solidFill>
              <a:prstDash val="solid"/>
              <a:miter/>
            </a:ln>
          </p:spPr>
          <p:txBody>
            <a:bodyPr/>
            <a:lstStyle/>
            <a:p>
              <a:endParaRPr lang="en-US"/>
            </a:p>
          </p:txBody>
        </p:sp>
        <p:sp>
          <p:nvSpPr>
            <p:cNvPr id="17" name="TextBox 17"/>
            <p:cNvSpPr txBox="1"/>
            <p:nvPr/>
          </p:nvSpPr>
          <p:spPr>
            <a:xfrm>
              <a:off x="0" y="-47625"/>
              <a:ext cx="753534" cy="893351"/>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5903970" y="5391180"/>
            <a:ext cx="2522961" cy="985825"/>
            <a:chOff x="0" y="0"/>
            <a:chExt cx="664484" cy="259641"/>
          </a:xfrm>
        </p:grpSpPr>
        <p:sp>
          <p:nvSpPr>
            <p:cNvPr id="19" name="Freeform 19"/>
            <p:cNvSpPr/>
            <p:nvPr/>
          </p:nvSpPr>
          <p:spPr>
            <a:xfrm>
              <a:off x="0" y="0"/>
              <a:ext cx="664484" cy="259641"/>
            </a:xfrm>
            <a:custGeom>
              <a:avLst/>
              <a:gdLst/>
              <a:ahLst/>
              <a:cxnLst/>
              <a:rect l="l" t="t" r="r" b="b"/>
              <a:pathLst>
                <a:path w="664484" h="259641">
                  <a:moveTo>
                    <a:pt x="55235" y="0"/>
                  </a:moveTo>
                  <a:lnTo>
                    <a:pt x="609249" y="0"/>
                  </a:lnTo>
                  <a:cubicBezTo>
                    <a:pt x="623898" y="0"/>
                    <a:pt x="637947" y="5819"/>
                    <a:pt x="648306" y="16178"/>
                  </a:cubicBezTo>
                  <a:cubicBezTo>
                    <a:pt x="658664" y="26536"/>
                    <a:pt x="664484" y="40585"/>
                    <a:pt x="664484" y="55235"/>
                  </a:cubicBezTo>
                  <a:lnTo>
                    <a:pt x="664484" y="204407"/>
                  </a:lnTo>
                  <a:cubicBezTo>
                    <a:pt x="664484" y="234912"/>
                    <a:pt x="639754" y="259641"/>
                    <a:pt x="609249" y="259641"/>
                  </a:cubicBezTo>
                  <a:lnTo>
                    <a:pt x="55235" y="259641"/>
                  </a:lnTo>
                  <a:cubicBezTo>
                    <a:pt x="40585" y="259641"/>
                    <a:pt x="26536" y="253822"/>
                    <a:pt x="16178" y="243463"/>
                  </a:cubicBezTo>
                  <a:cubicBezTo>
                    <a:pt x="5819" y="233105"/>
                    <a:pt x="0" y="219056"/>
                    <a:pt x="0" y="204407"/>
                  </a:cubicBezTo>
                  <a:lnTo>
                    <a:pt x="0" y="55235"/>
                  </a:lnTo>
                  <a:cubicBezTo>
                    <a:pt x="0" y="40585"/>
                    <a:pt x="5819" y="26536"/>
                    <a:pt x="16178" y="16178"/>
                  </a:cubicBezTo>
                  <a:cubicBezTo>
                    <a:pt x="26536" y="5819"/>
                    <a:pt x="40585" y="0"/>
                    <a:pt x="55235" y="0"/>
                  </a:cubicBezTo>
                  <a:close/>
                </a:path>
              </a:pathLst>
            </a:custGeom>
            <a:solidFill>
              <a:srgbClr val="000000"/>
            </a:solidFill>
          </p:spPr>
          <p:txBody>
            <a:bodyPr/>
            <a:lstStyle/>
            <a:p>
              <a:endParaRPr lang="en-US"/>
            </a:p>
          </p:txBody>
        </p:sp>
        <p:sp>
          <p:nvSpPr>
            <p:cNvPr id="20" name="TextBox 20"/>
            <p:cNvSpPr txBox="1"/>
            <p:nvPr/>
          </p:nvSpPr>
          <p:spPr>
            <a:xfrm>
              <a:off x="0" y="-47625"/>
              <a:ext cx="664484" cy="307266"/>
            </a:xfrm>
            <a:prstGeom prst="rect">
              <a:avLst/>
            </a:prstGeom>
          </p:spPr>
          <p:txBody>
            <a:bodyPr lIns="50800" tIns="50800" rIns="50800" bIns="50800" rtlCol="0" anchor="ctr"/>
            <a:lstStyle/>
            <a:p>
              <a:pPr algn="ctr">
                <a:lnSpc>
                  <a:spcPts val="2399"/>
                </a:lnSpc>
              </a:pPr>
              <a:endParaRPr/>
            </a:p>
          </p:txBody>
        </p:sp>
      </p:grpSp>
      <p:grpSp>
        <p:nvGrpSpPr>
          <p:cNvPr id="21" name="Group 21"/>
          <p:cNvGrpSpPr/>
          <p:nvPr/>
        </p:nvGrpSpPr>
        <p:grpSpPr>
          <a:xfrm>
            <a:off x="6424386" y="3045921"/>
            <a:ext cx="1484089" cy="148408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24" name="Group 24"/>
          <p:cNvGrpSpPr/>
          <p:nvPr/>
        </p:nvGrpSpPr>
        <p:grpSpPr>
          <a:xfrm rot="-10800000">
            <a:off x="1562100" y="4756677"/>
            <a:ext cx="3025803" cy="3854966"/>
            <a:chOff x="0" y="0"/>
            <a:chExt cx="753534" cy="960026"/>
          </a:xfrm>
        </p:grpSpPr>
        <p:sp>
          <p:nvSpPr>
            <p:cNvPr id="25" name="Freeform 25"/>
            <p:cNvSpPr/>
            <p:nvPr/>
          </p:nvSpPr>
          <p:spPr>
            <a:xfrm>
              <a:off x="0" y="0"/>
              <a:ext cx="753534" cy="956391"/>
            </a:xfrm>
            <a:custGeom>
              <a:avLst/>
              <a:gdLst/>
              <a:ahLst/>
              <a:cxnLst/>
              <a:rect l="l" t="t" r="r" b="b"/>
              <a:pathLst>
                <a:path w="753534" h="956391">
                  <a:moveTo>
                    <a:pt x="753534" y="35981"/>
                  </a:moveTo>
                  <a:lnTo>
                    <a:pt x="753534" y="809745"/>
                  </a:lnTo>
                  <a:cubicBezTo>
                    <a:pt x="753534" y="831114"/>
                    <a:pt x="739552" y="849967"/>
                    <a:pt x="719103" y="856171"/>
                  </a:cubicBezTo>
                  <a:lnTo>
                    <a:pt x="411198" y="949580"/>
                  </a:lnTo>
                  <a:cubicBezTo>
                    <a:pt x="388749" y="956391"/>
                    <a:pt x="364785" y="956391"/>
                    <a:pt x="342336" y="949580"/>
                  </a:cubicBezTo>
                  <a:lnTo>
                    <a:pt x="34431" y="856171"/>
                  </a:lnTo>
                  <a:cubicBezTo>
                    <a:pt x="13982" y="849967"/>
                    <a:pt x="0" y="831114"/>
                    <a:pt x="0" y="809745"/>
                  </a:cubicBezTo>
                  <a:lnTo>
                    <a:pt x="0" y="35981"/>
                  </a:lnTo>
                  <a:cubicBezTo>
                    <a:pt x="0" y="26438"/>
                    <a:pt x="3791" y="17286"/>
                    <a:pt x="10539" y="10539"/>
                  </a:cubicBezTo>
                  <a:cubicBezTo>
                    <a:pt x="17286" y="3791"/>
                    <a:pt x="26438" y="0"/>
                    <a:pt x="35981" y="0"/>
                  </a:cubicBezTo>
                  <a:lnTo>
                    <a:pt x="717553" y="0"/>
                  </a:lnTo>
                  <a:cubicBezTo>
                    <a:pt x="727096" y="0"/>
                    <a:pt x="736248" y="3791"/>
                    <a:pt x="742996" y="10539"/>
                  </a:cubicBezTo>
                  <a:cubicBezTo>
                    <a:pt x="749743" y="17286"/>
                    <a:pt x="753534" y="26438"/>
                    <a:pt x="753534" y="35981"/>
                  </a:cubicBezTo>
                  <a:close/>
                </a:path>
              </a:pathLst>
            </a:custGeom>
            <a:solidFill>
              <a:srgbClr val="000000">
                <a:alpha val="0"/>
              </a:srgbClr>
            </a:solidFill>
            <a:ln w="76200" cap="sq">
              <a:solidFill>
                <a:srgbClr val="C4C4C4"/>
              </a:solidFill>
              <a:prstDash val="solid"/>
              <a:miter/>
            </a:ln>
          </p:spPr>
          <p:txBody>
            <a:bodyPr/>
            <a:lstStyle/>
            <a:p>
              <a:endParaRPr lang="en-US"/>
            </a:p>
          </p:txBody>
        </p:sp>
        <p:sp>
          <p:nvSpPr>
            <p:cNvPr id="26" name="TextBox 26"/>
            <p:cNvSpPr txBox="1"/>
            <p:nvPr/>
          </p:nvSpPr>
          <p:spPr>
            <a:xfrm>
              <a:off x="0" y="-47625"/>
              <a:ext cx="753534" cy="893351"/>
            </a:xfrm>
            <a:prstGeom prst="rect">
              <a:avLst/>
            </a:prstGeom>
          </p:spPr>
          <p:txBody>
            <a:bodyPr lIns="50800" tIns="50800" rIns="50800" bIns="50800" rtlCol="0" anchor="ctr"/>
            <a:lstStyle/>
            <a:p>
              <a:pPr algn="ctr">
                <a:lnSpc>
                  <a:spcPts val="2399"/>
                </a:lnSpc>
              </a:pPr>
              <a:endParaRPr/>
            </a:p>
          </p:txBody>
        </p:sp>
      </p:grpSp>
      <p:grpSp>
        <p:nvGrpSpPr>
          <p:cNvPr id="27" name="Group 27"/>
          <p:cNvGrpSpPr/>
          <p:nvPr/>
        </p:nvGrpSpPr>
        <p:grpSpPr>
          <a:xfrm>
            <a:off x="1851621" y="5391180"/>
            <a:ext cx="2522961" cy="985825"/>
            <a:chOff x="0" y="0"/>
            <a:chExt cx="664484" cy="259641"/>
          </a:xfrm>
        </p:grpSpPr>
        <p:sp>
          <p:nvSpPr>
            <p:cNvPr id="28" name="Freeform 28"/>
            <p:cNvSpPr/>
            <p:nvPr/>
          </p:nvSpPr>
          <p:spPr>
            <a:xfrm>
              <a:off x="0" y="0"/>
              <a:ext cx="664484" cy="259641"/>
            </a:xfrm>
            <a:custGeom>
              <a:avLst/>
              <a:gdLst/>
              <a:ahLst/>
              <a:cxnLst/>
              <a:rect l="l" t="t" r="r" b="b"/>
              <a:pathLst>
                <a:path w="664484" h="259641">
                  <a:moveTo>
                    <a:pt x="55235" y="0"/>
                  </a:moveTo>
                  <a:lnTo>
                    <a:pt x="609249" y="0"/>
                  </a:lnTo>
                  <a:cubicBezTo>
                    <a:pt x="623898" y="0"/>
                    <a:pt x="637947" y="5819"/>
                    <a:pt x="648306" y="16178"/>
                  </a:cubicBezTo>
                  <a:cubicBezTo>
                    <a:pt x="658664" y="26536"/>
                    <a:pt x="664484" y="40585"/>
                    <a:pt x="664484" y="55235"/>
                  </a:cubicBezTo>
                  <a:lnTo>
                    <a:pt x="664484" y="204407"/>
                  </a:lnTo>
                  <a:cubicBezTo>
                    <a:pt x="664484" y="234912"/>
                    <a:pt x="639754" y="259641"/>
                    <a:pt x="609249" y="259641"/>
                  </a:cubicBezTo>
                  <a:lnTo>
                    <a:pt x="55235" y="259641"/>
                  </a:lnTo>
                  <a:cubicBezTo>
                    <a:pt x="40585" y="259641"/>
                    <a:pt x="26536" y="253822"/>
                    <a:pt x="16178" y="243463"/>
                  </a:cubicBezTo>
                  <a:cubicBezTo>
                    <a:pt x="5819" y="233105"/>
                    <a:pt x="0" y="219056"/>
                    <a:pt x="0" y="204407"/>
                  </a:cubicBezTo>
                  <a:lnTo>
                    <a:pt x="0" y="55235"/>
                  </a:lnTo>
                  <a:cubicBezTo>
                    <a:pt x="0" y="40585"/>
                    <a:pt x="5819" y="26536"/>
                    <a:pt x="16178" y="16178"/>
                  </a:cubicBezTo>
                  <a:cubicBezTo>
                    <a:pt x="26536" y="5819"/>
                    <a:pt x="40585" y="0"/>
                    <a:pt x="55235" y="0"/>
                  </a:cubicBezTo>
                  <a:close/>
                </a:path>
              </a:pathLst>
            </a:custGeom>
            <a:solidFill>
              <a:srgbClr val="EDAD08"/>
            </a:solidFill>
          </p:spPr>
          <p:txBody>
            <a:bodyPr/>
            <a:lstStyle/>
            <a:p>
              <a:endParaRPr lang="en-US"/>
            </a:p>
          </p:txBody>
        </p:sp>
        <p:sp>
          <p:nvSpPr>
            <p:cNvPr id="29" name="TextBox 29"/>
            <p:cNvSpPr txBox="1"/>
            <p:nvPr/>
          </p:nvSpPr>
          <p:spPr>
            <a:xfrm>
              <a:off x="0" y="-47625"/>
              <a:ext cx="664484" cy="307266"/>
            </a:xfrm>
            <a:prstGeom prst="rect">
              <a:avLst/>
            </a:prstGeom>
          </p:spPr>
          <p:txBody>
            <a:bodyPr lIns="50800" tIns="50800" rIns="50800" bIns="50800" rtlCol="0" anchor="ctr"/>
            <a:lstStyle/>
            <a:p>
              <a:pPr algn="ctr">
                <a:lnSpc>
                  <a:spcPts val="2399"/>
                </a:lnSpc>
              </a:pPr>
              <a:endParaRPr/>
            </a:p>
          </p:txBody>
        </p:sp>
      </p:grpSp>
      <p:grpSp>
        <p:nvGrpSpPr>
          <p:cNvPr id="30" name="Group 30"/>
          <p:cNvGrpSpPr/>
          <p:nvPr/>
        </p:nvGrpSpPr>
        <p:grpSpPr>
          <a:xfrm>
            <a:off x="2371057" y="3045921"/>
            <a:ext cx="1484089" cy="148408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33" name="Group 33"/>
          <p:cNvGrpSpPr/>
          <p:nvPr/>
        </p:nvGrpSpPr>
        <p:grpSpPr>
          <a:xfrm rot="-10800000">
            <a:off x="9704898" y="4745113"/>
            <a:ext cx="3025803" cy="3854966"/>
            <a:chOff x="0" y="0"/>
            <a:chExt cx="753534" cy="960026"/>
          </a:xfrm>
        </p:grpSpPr>
        <p:sp>
          <p:nvSpPr>
            <p:cNvPr id="34" name="Freeform 34"/>
            <p:cNvSpPr/>
            <p:nvPr/>
          </p:nvSpPr>
          <p:spPr>
            <a:xfrm>
              <a:off x="0" y="0"/>
              <a:ext cx="753534" cy="956391"/>
            </a:xfrm>
            <a:custGeom>
              <a:avLst/>
              <a:gdLst/>
              <a:ahLst/>
              <a:cxnLst/>
              <a:rect l="l" t="t" r="r" b="b"/>
              <a:pathLst>
                <a:path w="753534" h="956391">
                  <a:moveTo>
                    <a:pt x="753534" y="35981"/>
                  </a:moveTo>
                  <a:lnTo>
                    <a:pt x="753534" y="809745"/>
                  </a:lnTo>
                  <a:cubicBezTo>
                    <a:pt x="753534" y="831114"/>
                    <a:pt x="739552" y="849967"/>
                    <a:pt x="719103" y="856171"/>
                  </a:cubicBezTo>
                  <a:lnTo>
                    <a:pt x="411198" y="949580"/>
                  </a:lnTo>
                  <a:cubicBezTo>
                    <a:pt x="388749" y="956391"/>
                    <a:pt x="364785" y="956391"/>
                    <a:pt x="342336" y="949580"/>
                  </a:cubicBezTo>
                  <a:lnTo>
                    <a:pt x="34431" y="856171"/>
                  </a:lnTo>
                  <a:cubicBezTo>
                    <a:pt x="13982" y="849967"/>
                    <a:pt x="0" y="831114"/>
                    <a:pt x="0" y="809745"/>
                  </a:cubicBezTo>
                  <a:lnTo>
                    <a:pt x="0" y="35981"/>
                  </a:lnTo>
                  <a:cubicBezTo>
                    <a:pt x="0" y="26438"/>
                    <a:pt x="3791" y="17286"/>
                    <a:pt x="10539" y="10539"/>
                  </a:cubicBezTo>
                  <a:cubicBezTo>
                    <a:pt x="17286" y="3791"/>
                    <a:pt x="26438" y="0"/>
                    <a:pt x="35981" y="0"/>
                  </a:cubicBezTo>
                  <a:lnTo>
                    <a:pt x="717553" y="0"/>
                  </a:lnTo>
                  <a:cubicBezTo>
                    <a:pt x="727096" y="0"/>
                    <a:pt x="736248" y="3791"/>
                    <a:pt x="742996" y="10539"/>
                  </a:cubicBezTo>
                  <a:cubicBezTo>
                    <a:pt x="749743" y="17286"/>
                    <a:pt x="753534" y="26438"/>
                    <a:pt x="753534" y="35981"/>
                  </a:cubicBezTo>
                  <a:close/>
                </a:path>
              </a:pathLst>
            </a:custGeom>
            <a:solidFill>
              <a:srgbClr val="000000">
                <a:alpha val="0"/>
              </a:srgbClr>
            </a:solidFill>
            <a:ln w="76200" cap="sq">
              <a:solidFill>
                <a:srgbClr val="C4C4C4"/>
              </a:solidFill>
              <a:prstDash val="solid"/>
              <a:miter/>
            </a:ln>
          </p:spPr>
          <p:txBody>
            <a:bodyPr/>
            <a:lstStyle/>
            <a:p>
              <a:endParaRPr lang="en-US"/>
            </a:p>
          </p:txBody>
        </p:sp>
        <p:sp>
          <p:nvSpPr>
            <p:cNvPr id="35" name="TextBox 35"/>
            <p:cNvSpPr txBox="1"/>
            <p:nvPr/>
          </p:nvSpPr>
          <p:spPr>
            <a:xfrm>
              <a:off x="0" y="-47625"/>
              <a:ext cx="753534" cy="893351"/>
            </a:xfrm>
            <a:prstGeom prst="rect">
              <a:avLst/>
            </a:prstGeom>
          </p:spPr>
          <p:txBody>
            <a:bodyPr lIns="50800" tIns="50800" rIns="50800" bIns="50800" rtlCol="0" anchor="ctr"/>
            <a:lstStyle/>
            <a:p>
              <a:pPr algn="ctr">
                <a:lnSpc>
                  <a:spcPts val="2399"/>
                </a:lnSpc>
              </a:pPr>
              <a:endParaRPr/>
            </a:p>
          </p:txBody>
        </p:sp>
      </p:grpSp>
      <p:grpSp>
        <p:nvGrpSpPr>
          <p:cNvPr id="36" name="Group 36"/>
          <p:cNvGrpSpPr/>
          <p:nvPr/>
        </p:nvGrpSpPr>
        <p:grpSpPr>
          <a:xfrm>
            <a:off x="9956319" y="5391180"/>
            <a:ext cx="2522961" cy="985825"/>
            <a:chOff x="0" y="0"/>
            <a:chExt cx="664484" cy="259641"/>
          </a:xfrm>
        </p:grpSpPr>
        <p:sp>
          <p:nvSpPr>
            <p:cNvPr id="37" name="Freeform 37"/>
            <p:cNvSpPr/>
            <p:nvPr/>
          </p:nvSpPr>
          <p:spPr>
            <a:xfrm>
              <a:off x="0" y="0"/>
              <a:ext cx="664484" cy="259641"/>
            </a:xfrm>
            <a:custGeom>
              <a:avLst/>
              <a:gdLst/>
              <a:ahLst/>
              <a:cxnLst/>
              <a:rect l="l" t="t" r="r" b="b"/>
              <a:pathLst>
                <a:path w="664484" h="259641">
                  <a:moveTo>
                    <a:pt x="55235" y="0"/>
                  </a:moveTo>
                  <a:lnTo>
                    <a:pt x="609249" y="0"/>
                  </a:lnTo>
                  <a:cubicBezTo>
                    <a:pt x="623898" y="0"/>
                    <a:pt x="637947" y="5819"/>
                    <a:pt x="648306" y="16178"/>
                  </a:cubicBezTo>
                  <a:cubicBezTo>
                    <a:pt x="658664" y="26536"/>
                    <a:pt x="664484" y="40585"/>
                    <a:pt x="664484" y="55235"/>
                  </a:cubicBezTo>
                  <a:lnTo>
                    <a:pt x="664484" y="204407"/>
                  </a:lnTo>
                  <a:cubicBezTo>
                    <a:pt x="664484" y="234912"/>
                    <a:pt x="639754" y="259641"/>
                    <a:pt x="609249" y="259641"/>
                  </a:cubicBezTo>
                  <a:lnTo>
                    <a:pt x="55235" y="259641"/>
                  </a:lnTo>
                  <a:cubicBezTo>
                    <a:pt x="40585" y="259641"/>
                    <a:pt x="26536" y="253822"/>
                    <a:pt x="16178" y="243463"/>
                  </a:cubicBezTo>
                  <a:cubicBezTo>
                    <a:pt x="5819" y="233105"/>
                    <a:pt x="0" y="219056"/>
                    <a:pt x="0" y="204407"/>
                  </a:cubicBezTo>
                  <a:lnTo>
                    <a:pt x="0" y="55235"/>
                  </a:lnTo>
                  <a:cubicBezTo>
                    <a:pt x="0" y="40585"/>
                    <a:pt x="5819" y="26536"/>
                    <a:pt x="16178" y="16178"/>
                  </a:cubicBezTo>
                  <a:cubicBezTo>
                    <a:pt x="26536" y="5819"/>
                    <a:pt x="40585" y="0"/>
                    <a:pt x="55235" y="0"/>
                  </a:cubicBezTo>
                  <a:close/>
                </a:path>
              </a:pathLst>
            </a:custGeom>
            <a:solidFill>
              <a:srgbClr val="EDAD08"/>
            </a:solidFill>
          </p:spPr>
          <p:txBody>
            <a:bodyPr/>
            <a:lstStyle/>
            <a:p>
              <a:endParaRPr lang="en-US"/>
            </a:p>
          </p:txBody>
        </p:sp>
        <p:sp>
          <p:nvSpPr>
            <p:cNvPr id="38" name="TextBox 38"/>
            <p:cNvSpPr txBox="1"/>
            <p:nvPr/>
          </p:nvSpPr>
          <p:spPr>
            <a:xfrm>
              <a:off x="0" y="-47625"/>
              <a:ext cx="664484" cy="307266"/>
            </a:xfrm>
            <a:prstGeom prst="rect">
              <a:avLst/>
            </a:prstGeom>
          </p:spPr>
          <p:txBody>
            <a:bodyPr lIns="50800" tIns="50800" rIns="50800" bIns="50800" rtlCol="0" anchor="ctr"/>
            <a:lstStyle/>
            <a:p>
              <a:pPr algn="ctr">
                <a:lnSpc>
                  <a:spcPts val="2399"/>
                </a:lnSpc>
              </a:pPr>
              <a:endParaRPr/>
            </a:p>
          </p:txBody>
        </p:sp>
      </p:grpSp>
      <p:grpSp>
        <p:nvGrpSpPr>
          <p:cNvPr id="39" name="Group 39"/>
          <p:cNvGrpSpPr/>
          <p:nvPr/>
        </p:nvGrpSpPr>
        <p:grpSpPr>
          <a:xfrm>
            <a:off x="10477715" y="3045921"/>
            <a:ext cx="1484089" cy="148408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sp>
        <p:nvSpPr>
          <p:cNvPr id="42" name="AutoShape 42"/>
          <p:cNvSpPr/>
          <p:nvPr/>
        </p:nvSpPr>
        <p:spPr>
          <a:xfrm>
            <a:off x="1028700" y="9270050"/>
            <a:ext cx="16230600" cy="0"/>
          </a:xfrm>
          <a:prstGeom prst="line">
            <a:avLst/>
          </a:prstGeom>
          <a:ln w="9525" cap="flat">
            <a:solidFill>
              <a:srgbClr val="C4C4C4"/>
            </a:solidFill>
            <a:prstDash val="solid"/>
            <a:headEnd type="none" w="sm" len="sm"/>
            <a:tailEnd type="none" w="sm" len="sm"/>
          </a:ln>
        </p:spPr>
        <p:txBody>
          <a:bodyPr/>
          <a:lstStyle/>
          <a:p>
            <a:endParaRPr lang="en-US"/>
          </a:p>
        </p:txBody>
      </p:sp>
      <p:sp>
        <p:nvSpPr>
          <p:cNvPr id="43" name="Freeform 43"/>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7">
              <a:extLst>
                <a:ext uri="{96DAC541-7B7A-43D3-8B79-37D633B846F1}">
                  <asvg:svgBlip xmlns:asvg="http://schemas.microsoft.com/office/drawing/2016/SVG/main" r:embed="rId8"/>
                </a:ext>
              </a:extLst>
            </a:blip>
            <a:stretch>
              <a:fillRect r="-466233" b="-1383945"/>
            </a:stretch>
          </a:blipFill>
        </p:spPr>
        <p:txBody>
          <a:bodyPr/>
          <a:lstStyle/>
          <a:p>
            <a:endParaRPr lang="en-US"/>
          </a:p>
        </p:txBody>
      </p:sp>
      <p:sp>
        <p:nvSpPr>
          <p:cNvPr id="44" name="TextBox 44"/>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45" name="Freeform 45"/>
          <p:cNvSpPr/>
          <p:nvPr/>
        </p:nvSpPr>
        <p:spPr>
          <a:xfrm>
            <a:off x="2558267" y="625569"/>
            <a:ext cx="1033469" cy="1226669"/>
          </a:xfrm>
          <a:custGeom>
            <a:avLst/>
            <a:gdLst/>
            <a:ahLst/>
            <a:cxnLst/>
            <a:rect l="l" t="t" r="r" b="b"/>
            <a:pathLst>
              <a:path w="1033469" h="1226669">
                <a:moveTo>
                  <a:pt x="0" y="0"/>
                </a:moveTo>
                <a:lnTo>
                  <a:pt x="1033469" y="0"/>
                </a:lnTo>
                <a:lnTo>
                  <a:pt x="1033469" y="1226669"/>
                </a:lnTo>
                <a:lnTo>
                  <a:pt x="0" y="122666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46" name="Freeform 46"/>
          <p:cNvSpPr/>
          <p:nvPr/>
        </p:nvSpPr>
        <p:spPr>
          <a:xfrm>
            <a:off x="14756354" y="625569"/>
            <a:ext cx="1033469" cy="1226669"/>
          </a:xfrm>
          <a:custGeom>
            <a:avLst/>
            <a:gdLst/>
            <a:ahLst/>
            <a:cxnLst/>
            <a:rect l="l" t="t" r="r" b="b"/>
            <a:pathLst>
              <a:path w="1033469" h="1226669">
                <a:moveTo>
                  <a:pt x="0" y="0"/>
                </a:moveTo>
                <a:lnTo>
                  <a:pt x="1033469" y="0"/>
                </a:lnTo>
                <a:lnTo>
                  <a:pt x="1033469" y="1226669"/>
                </a:lnTo>
                <a:lnTo>
                  <a:pt x="0" y="122666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47" name="Freeform 47"/>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8" name="Freeform 48"/>
          <p:cNvSpPr/>
          <p:nvPr/>
        </p:nvSpPr>
        <p:spPr>
          <a:xfrm>
            <a:off x="17821275" y="8560923"/>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49" name="Freeform 49"/>
          <p:cNvSpPr/>
          <p:nvPr/>
        </p:nvSpPr>
        <p:spPr>
          <a:xfrm flipV="1">
            <a:off x="-1277513" y="-2472717"/>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50" name="Freeform 50"/>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51" name="Freeform 51"/>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52" name="Freeform 52"/>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53" name="Freeform 53"/>
          <p:cNvSpPr/>
          <p:nvPr/>
        </p:nvSpPr>
        <p:spPr>
          <a:xfrm rot="5400000" flipH="1" flipV="1">
            <a:off x="17739209" y="-1136002"/>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4" name="Freeform 54"/>
          <p:cNvSpPr/>
          <p:nvPr/>
        </p:nvSpPr>
        <p:spPr>
          <a:xfrm rot="5473592">
            <a:off x="2600421" y="3470826"/>
            <a:ext cx="1025360" cy="656230"/>
          </a:xfrm>
          <a:custGeom>
            <a:avLst/>
            <a:gdLst/>
            <a:ahLst/>
            <a:cxnLst/>
            <a:rect l="l" t="t" r="r" b="b"/>
            <a:pathLst>
              <a:path w="1025360" h="656230">
                <a:moveTo>
                  <a:pt x="0" y="0"/>
                </a:moveTo>
                <a:lnTo>
                  <a:pt x="1025360" y="0"/>
                </a:lnTo>
                <a:lnTo>
                  <a:pt x="1025360" y="656230"/>
                </a:lnTo>
                <a:lnTo>
                  <a:pt x="0" y="65623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5" name="TextBox 55"/>
          <p:cNvSpPr txBox="1"/>
          <p:nvPr/>
        </p:nvSpPr>
        <p:spPr>
          <a:xfrm>
            <a:off x="3929343" y="2255346"/>
            <a:ext cx="10476188" cy="523874"/>
          </a:xfrm>
          <a:prstGeom prst="rect">
            <a:avLst/>
          </a:prstGeom>
        </p:spPr>
        <p:txBody>
          <a:bodyPr lIns="0" tIns="0" rIns="0" bIns="0" rtlCol="0" anchor="t">
            <a:spAutoFit/>
          </a:bodyPr>
          <a:lstStyle/>
          <a:p>
            <a:pPr algn="ctr">
              <a:lnSpc>
                <a:spcPts val="4200"/>
              </a:lnSpc>
            </a:pPr>
            <a:r>
              <a:rPr lang="en-US" sz="3000" spc="126">
                <a:solidFill>
                  <a:srgbClr val="2D3740"/>
                </a:solidFill>
                <a:latin typeface="Magnolia Script"/>
                <a:ea typeface="Magnolia Script"/>
                <a:cs typeface="Magnolia Script"/>
                <a:sym typeface="Magnolia Script"/>
              </a:rPr>
              <a:t>STAKEHOLDER | RISK ASSESSMENT</a:t>
            </a:r>
          </a:p>
        </p:txBody>
      </p:sp>
      <p:sp>
        <p:nvSpPr>
          <p:cNvPr id="56" name="TextBox 56"/>
          <p:cNvSpPr txBox="1"/>
          <p:nvPr/>
        </p:nvSpPr>
        <p:spPr>
          <a:xfrm>
            <a:off x="14008668" y="5625102"/>
            <a:ext cx="2522961" cy="358775"/>
          </a:xfrm>
          <a:prstGeom prst="rect">
            <a:avLst/>
          </a:prstGeom>
        </p:spPr>
        <p:txBody>
          <a:bodyPr lIns="0" tIns="0" rIns="0" bIns="0" rtlCol="0" anchor="t">
            <a:spAutoFit/>
          </a:bodyPr>
          <a:lstStyle/>
          <a:p>
            <a:pPr marL="0" lvl="1" indent="0" algn="ctr">
              <a:lnSpc>
                <a:spcPts val="2800"/>
              </a:lnSpc>
              <a:spcBef>
                <a:spcPct val="0"/>
              </a:spcBef>
            </a:pPr>
            <a:r>
              <a:rPr lang="en-US" sz="2000" b="1" spc="64">
                <a:solidFill>
                  <a:srgbClr val="FFFFFF"/>
                </a:solidFill>
                <a:latin typeface="Barlow Bold"/>
                <a:ea typeface="Barlow Bold"/>
                <a:cs typeface="Barlow Bold"/>
                <a:sym typeface="Barlow Bold"/>
              </a:rPr>
              <a:t>Employees</a:t>
            </a:r>
          </a:p>
        </p:txBody>
      </p:sp>
      <p:sp>
        <p:nvSpPr>
          <p:cNvPr id="57" name="TextBox 57"/>
          <p:cNvSpPr txBox="1"/>
          <p:nvPr/>
        </p:nvSpPr>
        <p:spPr>
          <a:xfrm>
            <a:off x="14045151" y="6871631"/>
            <a:ext cx="2522961" cy="1167765"/>
          </a:xfrm>
          <a:prstGeom prst="rect">
            <a:avLst/>
          </a:prstGeom>
        </p:spPr>
        <p:txBody>
          <a:bodyPr lIns="0" tIns="0" rIns="0" bIns="0" rtlCol="0" anchor="t">
            <a:spAutoFit/>
          </a:bodyPr>
          <a:lstStyle/>
          <a:p>
            <a:pPr algn="ctr">
              <a:lnSpc>
                <a:spcPts val="2399"/>
              </a:lnSpc>
            </a:pPr>
            <a:r>
              <a:rPr lang="en-US" sz="1599" b="1">
                <a:solidFill>
                  <a:srgbClr val="2D3740"/>
                </a:solidFill>
                <a:latin typeface="Barlow Bold"/>
                <a:ea typeface="Barlow Bold"/>
                <a:cs typeface="Barlow Bold"/>
                <a:sym typeface="Barlow Bold"/>
              </a:rPr>
              <a:t>Engagement Method:</a:t>
            </a:r>
          </a:p>
          <a:p>
            <a:pPr marL="0" lvl="0" indent="0" algn="ctr">
              <a:lnSpc>
                <a:spcPts val="2399"/>
              </a:lnSpc>
              <a:spcBef>
                <a:spcPct val="0"/>
              </a:spcBef>
            </a:pPr>
            <a:r>
              <a:rPr lang="en-US" sz="1599">
                <a:solidFill>
                  <a:srgbClr val="2D3740"/>
                </a:solidFill>
                <a:latin typeface="Barlow"/>
                <a:ea typeface="Barlow"/>
                <a:cs typeface="Barlow"/>
                <a:sym typeface="Barlow"/>
              </a:rPr>
              <a:t>Training and development, inclusive culture, open communication</a:t>
            </a:r>
          </a:p>
        </p:txBody>
      </p:sp>
      <p:sp>
        <p:nvSpPr>
          <p:cNvPr id="58" name="TextBox 58"/>
          <p:cNvSpPr txBox="1"/>
          <p:nvPr/>
        </p:nvSpPr>
        <p:spPr>
          <a:xfrm>
            <a:off x="6159528" y="5464358"/>
            <a:ext cx="2011846" cy="711200"/>
          </a:xfrm>
          <a:prstGeom prst="rect">
            <a:avLst/>
          </a:prstGeom>
        </p:spPr>
        <p:txBody>
          <a:bodyPr lIns="0" tIns="0" rIns="0" bIns="0" rtlCol="0" anchor="t">
            <a:spAutoFit/>
          </a:bodyPr>
          <a:lstStyle/>
          <a:p>
            <a:pPr marL="0" lvl="1" indent="0" algn="ctr">
              <a:lnSpc>
                <a:spcPts val="2800"/>
              </a:lnSpc>
              <a:spcBef>
                <a:spcPct val="0"/>
              </a:spcBef>
            </a:pPr>
            <a:r>
              <a:rPr lang="en-US" sz="2000" b="1" spc="64">
                <a:solidFill>
                  <a:srgbClr val="FFFFFF"/>
                </a:solidFill>
                <a:latin typeface="Barlow Semi-Bold"/>
                <a:ea typeface="Barlow Semi-Bold"/>
                <a:cs typeface="Barlow Semi-Bold"/>
                <a:sym typeface="Barlow Semi-Bold"/>
              </a:rPr>
              <a:t>Children and youths</a:t>
            </a:r>
          </a:p>
        </p:txBody>
      </p:sp>
      <p:sp>
        <p:nvSpPr>
          <p:cNvPr id="59" name="TextBox 59"/>
          <p:cNvSpPr txBox="1"/>
          <p:nvPr/>
        </p:nvSpPr>
        <p:spPr>
          <a:xfrm>
            <a:off x="5903970" y="6846085"/>
            <a:ext cx="2522961" cy="1463040"/>
          </a:xfrm>
          <a:prstGeom prst="rect">
            <a:avLst/>
          </a:prstGeom>
        </p:spPr>
        <p:txBody>
          <a:bodyPr lIns="0" tIns="0" rIns="0" bIns="0" rtlCol="0" anchor="t">
            <a:spAutoFit/>
          </a:bodyPr>
          <a:lstStyle/>
          <a:p>
            <a:pPr algn="ctr">
              <a:lnSpc>
                <a:spcPts val="2399"/>
              </a:lnSpc>
            </a:pPr>
            <a:r>
              <a:rPr lang="en-US" sz="1599" b="1">
                <a:solidFill>
                  <a:srgbClr val="2D3740"/>
                </a:solidFill>
                <a:latin typeface="Barlow Bold"/>
                <a:ea typeface="Barlow Bold"/>
                <a:cs typeface="Barlow Bold"/>
                <a:sym typeface="Barlow Bold"/>
              </a:rPr>
              <a:t>Engagement Method</a:t>
            </a:r>
            <a:r>
              <a:rPr lang="en-US" sz="1599">
                <a:solidFill>
                  <a:srgbClr val="2D3740"/>
                </a:solidFill>
                <a:latin typeface="Barlow"/>
                <a:ea typeface="Barlow"/>
                <a:cs typeface="Barlow"/>
                <a:sym typeface="Barlow"/>
              </a:rPr>
              <a:t>: </a:t>
            </a:r>
          </a:p>
          <a:p>
            <a:pPr marL="0" lvl="0" indent="0" algn="ctr">
              <a:lnSpc>
                <a:spcPts val="2399"/>
              </a:lnSpc>
              <a:spcBef>
                <a:spcPct val="0"/>
              </a:spcBef>
            </a:pPr>
            <a:r>
              <a:rPr lang="en-US" sz="1599">
                <a:solidFill>
                  <a:srgbClr val="2D3740"/>
                </a:solidFill>
                <a:latin typeface="Barlow"/>
                <a:ea typeface="Barlow"/>
                <a:cs typeface="Barlow"/>
                <a:sym typeface="Barlow"/>
              </a:rPr>
              <a:t>Skills Empowerment,            coding, entrepreneurship, leadership, and multicultural skills, mentorship, support</a:t>
            </a:r>
          </a:p>
        </p:txBody>
      </p:sp>
      <p:sp>
        <p:nvSpPr>
          <p:cNvPr id="60" name="TextBox 60"/>
          <p:cNvSpPr txBox="1"/>
          <p:nvPr/>
        </p:nvSpPr>
        <p:spPr>
          <a:xfrm>
            <a:off x="1851621" y="5464358"/>
            <a:ext cx="2522961" cy="711200"/>
          </a:xfrm>
          <a:prstGeom prst="rect">
            <a:avLst/>
          </a:prstGeom>
        </p:spPr>
        <p:txBody>
          <a:bodyPr lIns="0" tIns="0" rIns="0" bIns="0" rtlCol="0" anchor="t">
            <a:spAutoFit/>
          </a:bodyPr>
          <a:lstStyle/>
          <a:p>
            <a:pPr algn="ctr">
              <a:lnSpc>
                <a:spcPts val="2800"/>
              </a:lnSpc>
            </a:pPr>
            <a:r>
              <a:rPr lang="en-US" sz="2000" b="1" spc="64">
                <a:solidFill>
                  <a:srgbClr val="FFFFFF"/>
                </a:solidFill>
                <a:latin typeface="Barlow Bold"/>
                <a:ea typeface="Barlow Bold"/>
                <a:cs typeface="Barlow Bold"/>
                <a:sym typeface="Barlow Bold"/>
              </a:rPr>
              <a:t>Black</a:t>
            </a:r>
          </a:p>
          <a:p>
            <a:pPr marL="0" lvl="1" indent="0" algn="ctr">
              <a:lnSpc>
                <a:spcPts val="2800"/>
              </a:lnSpc>
              <a:spcBef>
                <a:spcPct val="0"/>
              </a:spcBef>
            </a:pPr>
            <a:r>
              <a:rPr lang="en-US" sz="2000" b="1" spc="64">
                <a:solidFill>
                  <a:srgbClr val="FFFFFF"/>
                </a:solidFill>
                <a:latin typeface="Barlow Bold"/>
                <a:ea typeface="Barlow Bold"/>
                <a:cs typeface="Barlow Bold"/>
                <a:sym typeface="Barlow Bold"/>
              </a:rPr>
              <a:t>Immigrants</a:t>
            </a:r>
          </a:p>
        </p:txBody>
      </p:sp>
      <p:sp>
        <p:nvSpPr>
          <p:cNvPr id="61" name="TextBox 61"/>
          <p:cNvSpPr txBox="1"/>
          <p:nvPr/>
        </p:nvSpPr>
        <p:spPr>
          <a:xfrm>
            <a:off x="1851621" y="6415105"/>
            <a:ext cx="2522961" cy="281940"/>
          </a:xfrm>
          <a:prstGeom prst="rect">
            <a:avLst/>
          </a:prstGeom>
        </p:spPr>
        <p:txBody>
          <a:bodyPr lIns="0" tIns="0" rIns="0" bIns="0" rtlCol="0" anchor="t">
            <a:spAutoFit/>
          </a:bodyPr>
          <a:lstStyle/>
          <a:p>
            <a:pPr marL="0" lvl="0" indent="0" algn="ctr">
              <a:lnSpc>
                <a:spcPts val="2399"/>
              </a:lnSpc>
              <a:spcBef>
                <a:spcPct val="0"/>
              </a:spcBef>
            </a:pPr>
            <a:r>
              <a:rPr lang="en-US" sz="1599" b="1">
                <a:solidFill>
                  <a:srgbClr val="2D3740"/>
                </a:solidFill>
                <a:latin typeface="Barlow Bold"/>
                <a:ea typeface="Barlow Bold"/>
                <a:cs typeface="Barlow Bold"/>
                <a:sym typeface="Barlow Bold"/>
              </a:rPr>
              <a:t>Advocates</a:t>
            </a:r>
          </a:p>
        </p:txBody>
      </p:sp>
      <p:sp>
        <p:nvSpPr>
          <p:cNvPr id="62" name="TextBox 62"/>
          <p:cNvSpPr txBox="1"/>
          <p:nvPr/>
        </p:nvSpPr>
        <p:spPr>
          <a:xfrm>
            <a:off x="10473795" y="5464358"/>
            <a:ext cx="1694707" cy="711200"/>
          </a:xfrm>
          <a:prstGeom prst="rect">
            <a:avLst/>
          </a:prstGeom>
        </p:spPr>
        <p:txBody>
          <a:bodyPr lIns="0" tIns="0" rIns="0" bIns="0" rtlCol="0" anchor="t">
            <a:spAutoFit/>
          </a:bodyPr>
          <a:lstStyle/>
          <a:p>
            <a:pPr marL="0" lvl="1" indent="0" algn="ctr">
              <a:lnSpc>
                <a:spcPts val="2800"/>
              </a:lnSpc>
              <a:spcBef>
                <a:spcPct val="0"/>
              </a:spcBef>
            </a:pPr>
            <a:r>
              <a:rPr lang="en-US" sz="2000" b="1" spc="64">
                <a:solidFill>
                  <a:srgbClr val="FFFFFF"/>
                </a:solidFill>
                <a:latin typeface="Barlow Semi-Bold"/>
                <a:ea typeface="Barlow Semi-Bold"/>
                <a:cs typeface="Barlow Semi-Bold"/>
                <a:sym typeface="Barlow Semi-Bold"/>
              </a:rPr>
              <a:t>Member organizations</a:t>
            </a:r>
          </a:p>
        </p:txBody>
      </p:sp>
      <p:sp>
        <p:nvSpPr>
          <p:cNvPr id="63" name="TextBox 63"/>
          <p:cNvSpPr txBox="1"/>
          <p:nvPr/>
        </p:nvSpPr>
        <p:spPr>
          <a:xfrm>
            <a:off x="9956319" y="6912760"/>
            <a:ext cx="2522961" cy="1463040"/>
          </a:xfrm>
          <a:prstGeom prst="rect">
            <a:avLst/>
          </a:prstGeom>
        </p:spPr>
        <p:txBody>
          <a:bodyPr lIns="0" tIns="0" rIns="0" bIns="0" rtlCol="0" anchor="t">
            <a:spAutoFit/>
          </a:bodyPr>
          <a:lstStyle/>
          <a:p>
            <a:pPr algn="ctr">
              <a:lnSpc>
                <a:spcPts val="2399"/>
              </a:lnSpc>
            </a:pPr>
            <a:r>
              <a:rPr lang="en-US" sz="1599" b="1">
                <a:solidFill>
                  <a:srgbClr val="2D3740"/>
                </a:solidFill>
                <a:latin typeface="Barlow Bold"/>
                <a:ea typeface="Barlow Bold"/>
                <a:cs typeface="Barlow Bold"/>
                <a:sym typeface="Barlow Bold"/>
              </a:rPr>
              <a:t>Engagement Method:</a:t>
            </a:r>
          </a:p>
          <a:p>
            <a:pPr marL="0" lvl="0" indent="0" algn="ctr">
              <a:lnSpc>
                <a:spcPts val="2399"/>
              </a:lnSpc>
              <a:spcBef>
                <a:spcPct val="0"/>
              </a:spcBef>
            </a:pPr>
            <a:r>
              <a:rPr lang="en-US" sz="1599">
                <a:solidFill>
                  <a:srgbClr val="2D3740"/>
                </a:solidFill>
                <a:latin typeface="Barlow"/>
                <a:ea typeface="Barlow"/>
                <a:cs typeface="Barlow"/>
                <a:sym typeface="Barlow"/>
              </a:rPr>
              <a:t>Collaborative initiatives, feedback mechanism, and regular communication model</a:t>
            </a:r>
          </a:p>
        </p:txBody>
      </p:sp>
      <p:sp>
        <p:nvSpPr>
          <p:cNvPr id="64" name="TextBox 64"/>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08</a:t>
            </a:r>
          </a:p>
        </p:txBody>
      </p:sp>
      <p:sp>
        <p:nvSpPr>
          <p:cNvPr id="65" name="TextBox 65"/>
          <p:cNvSpPr txBox="1"/>
          <p:nvPr/>
        </p:nvSpPr>
        <p:spPr>
          <a:xfrm>
            <a:off x="3782443" y="339725"/>
            <a:ext cx="10476188" cy="688975"/>
          </a:xfrm>
          <a:prstGeom prst="rect">
            <a:avLst/>
          </a:prstGeom>
        </p:spPr>
        <p:txBody>
          <a:bodyPr lIns="0" tIns="0" rIns="0" bIns="0" rtlCol="0" anchor="t">
            <a:spAutoFit/>
          </a:bodyPr>
          <a:lstStyle/>
          <a:p>
            <a:pPr algn="ctr">
              <a:lnSpc>
                <a:spcPts val="5599"/>
              </a:lnSpc>
            </a:pPr>
            <a:r>
              <a:rPr lang="en-US" sz="3999" b="1" spc="167">
                <a:solidFill>
                  <a:srgbClr val="2D3740"/>
                </a:solidFill>
                <a:latin typeface="Barlow Bold"/>
                <a:ea typeface="Barlow Bold"/>
                <a:cs typeface="Barlow Bold"/>
                <a:sym typeface="Barlow Bold"/>
              </a:rPr>
              <a:t>BUSINESS CASE</a:t>
            </a:r>
          </a:p>
        </p:txBody>
      </p:sp>
      <p:sp>
        <p:nvSpPr>
          <p:cNvPr id="66" name="TextBox 66"/>
          <p:cNvSpPr txBox="1"/>
          <p:nvPr/>
        </p:nvSpPr>
        <p:spPr>
          <a:xfrm>
            <a:off x="1562100" y="7086534"/>
            <a:ext cx="3025803" cy="872490"/>
          </a:xfrm>
          <a:prstGeom prst="rect">
            <a:avLst/>
          </a:prstGeom>
        </p:spPr>
        <p:txBody>
          <a:bodyPr lIns="0" tIns="0" rIns="0" bIns="0" rtlCol="0" anchor="t">
            <a:spAutoFit/>
          </a:bodyPr>
          <a:lstStyle/>
          <a:p>
            <a:pPr algn="ctr">
              <a:lnSpc>
                <a:spcPts val="2399"/>
              </a:lnSpc>
            </a:pPr>
            <a:r>
              <a:rPr lang="en-US" sz="1599" b="1" spc="83">
                <a:solidFill>
                  <a:srgbClr val="000000"/>
                </a:solidFill>
                <a:latin typeface="Barlow Bold"/>
                <a:ea typeface="Barlow Bold"/>
                <a:cs typeface="Barlow Bold"/>
                <a:sym typeface="Barlow Bold"/>
              </a:rPr>
              <a:t>Engagement method</a:t>
            </a:r>
            <a:r>
              <a:rPr lang="en-US" sz="1599" spc="83">
                <a:solidFill>
                  <a:srgbClr val="000000"/>
                </a:solidFill>
                <a:latin typeface="Barlow"/>
                <a:ea typeface="Barlow"/>
                <a:cs typeface="Barlow"/>
                <a:sym typeface="Barlow"/>
              </a:rPr>
              <a:t>: </a:t>
            </a:r>
          </a:p>
          <a:p>
            <a:pPr algn="ctr">
              <a:lnSpc>
                <a:spcPts val="2399"/>
              </a:lnSpc>
              <a:spcBef>
                <a:spcPct val="0"/>
              </a:spcBef>
            </a:pPr>
            <a:r>
              <a:rPr lang="en-US" sz="1599" spc="83">
                <a:solidFill>
                  <a:srgbClr val="000000"/>
                </a:solidFill>
                <a:latin typeface="Barlow"/>
                <a:ea typeface="Barlow"/>
                <a:cs typeface="Barlow"/>
                <a:sym typeface="Barlow"/>
              </a:rPr>
              <a:t>relevant information, mentorship and  counsellng </a:t>
            </a:r>
          </a:p>
        </p:txBody>
      </p:sp>
      <p:sp>
        <p:nvSpPr>
          <p:cNvPr id="67" name="TextBox 67"/>
          <p:cNvSpPr txBox="1"/>
          <p:nvPr/>
        </p:nvSpPr>
        <p:spPr>
          <a:xfrm>
            <a:off x="5552198" y="6402220"/>
            <a:ext cx="3025803" cy="281940"/>
          </a:xfrm>
          <a:prstGeom prst="rect">
            <a:avLst/>
          </a:prstGeom>
        </p:spPr>
        <p:txBody>
          <a:bodyPr lIns="0" tIns="0" rIns="0" bIns="0" rtlCol="0" anchor="t">
            <a:spAutoFit/>
          </a:bodyPr>
          <a:lstStyle/>
          <a:p>
            <a:pPr algn="ctr">
              <a:lnSpc>
                <a:spcPts val="2399"/>
              </a:lnSpc>
              <a:spcBef>
                <a:spcPct val="0"/>
              </a:spcBef>
            </a:pPr>
            <a:r>
              <a:rPr lang="en-US" sz="1599" b="1" spc="83">
                <a:solidFill>
                  <a:srgbClr val="000000"/>
                </a:solidFill>
                <a:latin typeface="Barlow Bold"/>
                <a:ea typeface="Barlow Bold"/>
                <a:cs typeface="Barlow Bold"/>
                <a:sym typeface="Barlow Bold"/>
              </a:rPr>
              <a:t>Advocates</a:t>
            </a:r>
          </a:p>
        </p:txBody>
      </p:sp>
      <p:sp>
        <p:nvSpPr>
          <p:cNvPr id="68" name="TextBox 68"/>
          <p:cNvSpPr txBox="1"/>
          <p:nvPr/>
        </p:nvSpPr>
        <p:spPr>
          <a:xfrm>
            <a:off x="9790235" y="6415105"/>
            <a:ext cx="3025803" cy="281940"/>
          </a:xfrm>
          <a:prstGeom prst="rect">
            <a:avLst/>
          </a:prstGeom>
        </p:spPr>
        <p:txBody>
          <a:bodyPr lIns="0" tIns="0" rIns="0" bIns="0" rtlCol="0" anchor="t">
            <a:spAutoFit/>
          </a:bodyPr>
          <a:lstStyle/>
          <a:p>
            <a:pPr algn="ctr">
              <a:lnSpc>
                <a:spcPts val="2399"/>
              </a:lnSpc>
              <a:spcBef>
                <a:spcPct val="0"/>
              </a:spcBef>
            </a:pPr>
            <a:r>
              <a:rPr lang="en-US" sz="1599" b="1" spc="83">
                <a:solidFill>
                  <a:srgbClr val="000000"/>
                </a:solidFill>
                <a:latin typeface="Barlow Bold"/>
                <a:ea typeface="Barlow Bold"/>
                <a:cs typeface="Barlow Bold"/>
                <a:sym typeface="Barlow Bold"/>
              </a:rPr>
              <a:t>Partners</a:t>
            </a:r>
          </a:p>
        </p:txBody>
      </p:sp>
      <p:sp>
        <p:nvSpPr>
          <p:cNvPr id="69" name="TextBox 69"/>
          <p:cNvSpPr txBox="1"/>
          <p:nvPr/>
        </p:nvSpPr>
        <p:spPr>
          <a:xfrm>
            <a:off x="13692895" y="6390656"/>
            <a:ext cx="3025803" cy="281940"/>
          </a:xfrm>
          <a:prstGeom prst="rect">
            <a:avLst/>
          </a:prstGeom>
        </p:spPr>
        <p:txBody>
          <a:bodyPr lIns="0" tIns="0" rIns="0" bIns="0" rtlCol="0" anchor="t">
            <a:spAutoFit/>
          </a:bodyPr>
          <a:lstStyle/>
          <a:p>
            <a:pPr algn="ctr">
              <a:lnSpc>
                <a:spcPts val="2399"/>
              </a:lnSpc>
              <a:spcBef>
                <a:spcPct val="0"/>
              </a:spcBef>
            </a:pPr>
            <a:r>
              <a:rPr lang="en-US" sz="1599" b="1" spc="83">
                <a:solidFill>
                  <a:srgbClr val="000000"/>
                </a:solidFill>
                <a:latin typeface="Barlow Bold"/>
                <a:ea typeface="Barlow Bold"/>
                <a:cs typeface="Barlow Bold"/>
                <a:sym typeface="Barlow Bold"/>
              </a:rPr>
              <a:t>Neutral</a:t>
            </a:r>
          </a:p>
        </p:txBody>
      </p:sp>
      <p:sp>
        <p:nvSpPr>
          <p:cNvPr id="70" name="Freeform 70"/>
          <p:cNvSpPr/>
          <p:nvPr/>
        </p:nvSpPr>
        <p:spPr>
          <a:xfrm rot="5473592">
            <a:off x="14816606" y="3470826"/>
            <a:ext cx="1025360" cy="656230"/>
          </a:xfrm>
          <a:custGeom>
            <a:avLst/>
            <a:gdLst/>
            <a:ahLst/>
            <a:cxnLst/>
            <a:rect l="l" t="t" r="r" b="b"/>
            <a:pathLst>
              <a:path w="1025360" h="656230">
                <a:moveTo>
                  <a:pt x="0" y="0"/>
                </a:moveTo>
                <a:lnTo>
                  <a:pt x="1025360" y="0"/>
                </a:lnTo>
                <a:lnTo>
                  <a:pt x="1025360" y="656230"/>
                </a:lnTo>
                <a:lnTo>
                  <a:pt x="0" y="65623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71" name="Freeform 71"/>
          <p:cNvSpPr/>
          <p:nvPr/>
        </p:nvSpPr>
        <p:spPr>
          <a:xfrm rot="5473592">
            <a:off x="10763319" y="3470826"/>
            <a:ext cx="1025360" cy="656230"/>
          </a:xfrm>
          <a:custGeom>
            <a:avLst/>
            <a:gdLst/>
            <a:ahLst/>
            <a:cxnLst/>
            <a:rect l="l" t="t" r="r" b="b"/>
            <a:pathLst>
              <a:path w="1025360" h="656230">
                <a:moveTo>
                  <a:pt x="0" y="0"/>
                </a:moveTo>
                <a:lnTo>
                  <a:pt x="1025360" y="0"/>
                </a:lnTo>
                <a:lnTo>
                  <a:pt x="1025360" y="656230"/>
                </a:lnTo>
                <a:lnTo>
                  <a:pt x="0" y="65623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72" name="Freeform 72"/>
          <p:cNvSpPr/>
          <p:nvPr/>
        </p:nvSpPr>
        <p:spPr>
          <a:xfrm rot="5473592">
            <a:off x="6653833" y="3470826"/>
            <a:ext cx="1025360" cy="656230"/>
          </a:xfrm>
          <a:custGeom>
            <a:avLst/>
            <a:gdLst/>
            <a:ahLst/>
            <a:cxnLst/>
            <a:rect l="l" t="t" r="r" b="b"/>
            <a:pathLst>
              <a:path w="1025360" h="656230">
                <a:moveTo>
                  <a:pt x="0" y="0"/>
                </a:moveTo>
                <a:lnTo>
                  <a:pt x="1025360" y="0"/>
                </a:lnTo>
                <a:lnTo>
                  <a:pt x="1025360" y="656230"/>
                </a:lnTo>
                <a:lnTo>
                  <a:pt x="0" y="65623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73" name="TextBox 73"/>
          <p:cNvSpPr txBox="1"/>
          <p:nvPr/>
        </p:nvSpPr>
        <p:spPr>
          <a:xfrm>
            <a:off x="4755989" y="1035761"/>
            <a:ext cx="8936906" cy="941925"/>
          </a:xfrm>
          <a:prstGeom prst="rect">
            <a:avLst/>
          </a:prstGeom>
        </p:spPr>
        <p:txBody>
          <a:bodyPr wrap="square" lIns="0" tIns="0" rIns="0" bIns="0" rtlCol="0" anchor="t">
            <a:spAutoFit/>
          </a:bodyPr>
          <a:lstStyle/>
          <a:p>
            <a:pPr algn="ctr">
              <a:lnSpc>
                <a:spcPts val="3899"/>
              </a:lnSpc>
              <a:spcBef>
                <a:spcPct val="0"/>
              </a:spcBef>
            </a:pPr>
            <a:r>
              <a:rPr lang="en-US" sz="2599" spc="135" dirty="0">
                <a:solidFill>
                  <a:srgbClr val="000000"/>
                </a:solidFill>
                <a:latin typeface="Barlow"/>
                <a:ea typeface="Barlow"/>
                <a:cs typeface="Barlow"/>
                <a:sym typeface="Barlow"/>
              </a:rPr>
              <a:t>Describes the stakeholders, Risk and Value assessment</a:t>
            </a:r>
          </a:p>
          <a:p>
            <a:pPr algn="ctr">
              <a:lnSpc>
                <a:spcPts val="3899"/>
              </a:lnSpc>
              <a:spcBef>
                <a:spcPct val="0"/>
              </a:spcBef>
            </a:pPr>
            <a:r>
              <a:rPr lang="en-US" sz="2599" spc="135" dirty="0">
                <a:solidFill>
                  <a:srgbClr val="000000"/>
                </a:solidFill>
                <a:latin typeface="Barlow"/>
                <a:ea typeface="Barlow"/>
                <a:cs typeface="Barlow"/>
                <a:sym typeface="Barlow"/>
              </a:rPr>
              <a:t> for the implementation of the project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178095" y="9947772"/>
            <a:ext cx="1081205" cy="339228"/>
          </a:xfrm>
          <a:custGeom>
            <a:avLst/>
            <a:gdLst/>
            <a:ahLst/>
            <a:cxnLst/>
            <a:rect l="l" t="t" r="r" b="b"/>
            <a:pathLst>
              <a:path w="1081205" h="339228">
                <a:moveTo>
                  <a:pt x="0" y="0"/>
                </a:moveTo>
                <a:lnTo>
                  <a:pt x="1081205" y="0"/>
                </a:lnTo>
                <a:lnTo>
                  <a:pt x="1081205" y="339228"/>
                </a:lnTo>
                <a:lnTo>
                  <a:pt x="0" y="339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flipV="1">
            <a:off x="1028700" y="2093"/>
            <a:ext cx="1081205" cy="339228"/>
          </a:xfrm>
          <a:custGeom>
            <a:avLst/>
            <a:gdLst/>
            <a:ahLst/>
            <a:cxnLst/>
            <a:rect l="l" t="t" r="r" b="b"/>
            <a:pathLst>
              <a:path w="1081205" h="339228">
                <a:moveTo>
                  <a:pt x="0" y="339228"/>
                </a:moveTo>
                <a:lnTo>
                  <a:pt x="1081205" y="339228"/>
                </a:lnTo>
                <a:lnTo>
                  <a:pt x="1081205" y="0"/>
                </a:lnTo>
                <a:lnTo>
                  <a:pt x="0" y="0"/>
                </a:lnTo>
                <a:lnTo>
                  <a:pt x="0" y="339228"/>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flipH="1">
            <a:off x="-1036408" y="9274813"/>
            <a:ext cx="2072815" cy="1831850"/>
          </a:xfrm>
          <a:custGeom>
            <a:avLst/>
            <a:gdLst/>
            <a:ahLst/>
            <a:cxnLst/>
            <a:rect l="l" t="t" r="r" b="b"/>
            <a:pathLst>
              <a:path w="2072815" h="1831850">
                <a:moveTo>
                  <a:pt x="2072816" y="0"/>
                </a:moveTo>
                <a:lnTo>
                  <a:pt x="0" y="0"/>
                </a:lnTo>
                <a:lnTo>
                  <a:pt x="0" y="1831850"/>
                </a:lnTo>
                <a:lnTo>
                  <a:pt x="2072816" y="1831850"/>
                </a:lnTo>
                <a:lnTo>
                  <a:pt x="20728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7462260" y="-796774"/>
            <a:ext cx="1870269" cy="2276190"/>
          </a:xfrm>
          <a:custGeom>
            <a:avLst/>
            <a:gdLst/>
            <a:ahLst/>
            <a:cxnLst/>
            <a:rect l="l" t="t" r="r" b="b"/>
            <a:pathLst>
              <a:path w="1870269" h="2276190">
                <a:moveTo>
                  <a:pt x="1870270" y="2276190"/>
                </a:moveTo>
                <a:lnTo>
                  <a:pt x="0" y="2276190"/>
                </a:lnTo>
                <a:lnTo>
                  <a:pt x="0" y="0"/>
                </a:lnTo>
                <a:lnTo>
                  <a:pt x="1870270" y="0"/>
                </a:lnTo>
                <a:lnTo>
                  <a:pt x="1870270" y="227619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0" y="5365695"/>
            <a:ext cx="18288000" cy="3366449"/>
            <a:chOff x="0" y="0"/>
            <a:chExt cx="4816593" cy="886637"/>
          </a:xfrm>
        </p:grpSpPr>
        <p:sp>
          <p:nvSpPr>
            <p:cNvPr id="7" name="Freeform 7"/>
            <p:cNvSpPr/>
            <p:nvPr/>
          </p:nvSpPr>
          <p:spPr>
            <a:xfrm>
              <a:off x="0" y="0"/>
              <a:ext cx="4816592" cy="886637"/>
            </a:xfrm>
            <a:custGeom>
              <a:avLst/>
              <a:gdLst/>
              <a:ahLst/>
              <a:cxnLst/>
              <a:rect l="l" t="t" r="r" b="b"/>
              <a:pathLst>
                <a:path w="4816592" h="886637">
                  <a:moveTo>
                    <a:pt x="0" y="0"/>
                  </a:moveTo>
                  <a:lnTo>
                    <a:pt x="4816592" y="0"/>
                  </a:lnTo>
                  <a:lnTo>
                    <a:pt x="4816592" y="886637"/>
                  </a:lnTo>
                  <a:lnTo>
                    <a:pt x="0" y="886637"/>
                  </a:lnTo>
                  <a:close/>
                </a:path>
              </a:pathLst>
            </a:custGeom>
            <a:solidFill>
              <a:srgbClr val="FFFFFF"/>
            </a:solidFill>
          </p:spPr>
          <p:txBody>
            <a:bodyPr/>
            <a:lstStyle/>
            <a:p>
              <a:endParaRPr lang="en-US"/>
            </a:p>
          </p:txBody>
        </p:sp>
        <p:sp>
          <p:nvSpPr>
            <p:cNvPr id="8" name="TextBox 8"/>
            <p:cNvSpPr txBox="1"/>
            <p:nvPr/>
          </p:nvSpPr>
          <p:spPr>
            <a:xfrm>
              <a:off x="0" y="-47625"/>
              <a:ext cx="4816593" cy="934262"/>
            </a:xfrm>
            <a:prstGeom prst="rect">
              <a:avLst/>
            </a:prstGeom>
          </p:spPr>
          <p:txBody>
            <a:bodyPr lIns="50800" tIns="50800" rIns="50800" bIns="50800" rtlCol="0" anchor="ctr"/>
            <a:lstStyle/>
            <a:p>
              <a:pPr algn="ctr">
                <a:lnSpc>
                  <a:spcPts val="2399"/>
                </a:lnSpc>
              </a:pPr>
              <a:endParaRPr/>
            </a:p>
          </p:txBody>
        </p:sp>
      </p:grpSp>
      <p:sp>
        <p:nvSpPr>
          <p:cNvPr id="9" name="Freeform 9"/>
          <p:cNvSpPr/>
          <p:nvPr/>
        </p:nvSpPr>
        <p:spPr>
          <a:xfrm>
            <a:off x="14378081" y="3545441"/>
            <a:ext cx="2561272" cy="2561272"/>
          </a:xfrm>
          <a:custGeom>
            <a:avLst/>
            <a:gdLst/>
            <a:ahLst/>
            <a:cxnLst/>
            <a:rect l="l" t="t" r="r" b="b"/>
            <a:pathLst>
              <a:path w="2561272" h="2561272">
                <a:moveTo>
                  <a:pt x="0" y="0"/>
                </a:moveTo>
                <a:lnTo>
                  <a:pt x="2561272" y="0"/>
                </a:lnTo>
                <a:lnTo>
                  <a:pt x="2561272" y="2561273"/>
                </a:lnTo>
                <a:lnTo>
                  <a:pt x="0" y="2561273"/>
                </a:lnTo>
                <a:lnTo>
                  <a:pt x="0" y="0"/>
                </a:lnTo>
                <a:close/>
              </a:path>
            </a:pathLst>
          </a:custGeom>
          <a:blipFill>
            <a:blip r:embed="rId8">
              <a:alphaModFix amt="15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0" name="Freeform 10"/>
          <p:cNvSpPr/>
          <p:nvPr/>
        </p:nvSpPr>
        <p:spPr>
          <a:xfrm>
            <a:off x="1427442" y="3545441"/>
            <a:ext cx="2561300" cy="2561300"/>
          </a:xfrm>
          <a:custGeom>
            <a:avLst/>
            <a:gdLst/>
            <a:ahLst/>
            <a:cxnLst/>
            <a:rect l="l" t="t" r="r" b="b"/>
            <a:pathLst>
              <a:path w="2561300" h="2561300">
                <a:moveTo>
                  <a:pt x="0" y="0"/>
                </a:moveTo>
                <a:lnTo>
                  <a:pt x="2561300" y="0"/>
                </a:lnTo>
                <a:lnTo>
                  <a:pt x="2561300" y="2561300"/>
                </a:lnTo>
                <a:lnTo>
                  <a:pt x="0" y="2561300"/>
                </a:lnTo>
                <a:lnTo>
                  <a:pt x="0" y="0"/>
                </a:lnTo>
                <a:close/>
              </a:path>
            </a:pathLst>
          </a:custGeom>
          <a:blipFill>
            <a:blip r:embed="rId8">
              <a:alphaModFix amt="15000"/>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5744340" y="3545441"/>
            <a:ext cx="2561272" cy="2561272"/>
          </a:xfrm>
          <a:custGeom>
            <a:avLst/>
            <a:gdLst/>
            <a:ahLst/>
            <a:cxnLst/>
            <a:rect l="l" t="t" r="r" b="b"/>
            <a:pathLst>
              <a:path w="2561272" h="2561272">
                <a:moveTo>
                  <a:pt x="0" y="0"/>
                </a:moveTo>
                <a:lnTo>
                  <a:pt x="2561273" y="0"/>
                </a:lnTo>
                <a:lnTo>
                  <a:pt x="2561273" y="2561273"/>
                </a:lnTo>
                <a:lnTo>
                  <a:pt x="0" y="2561273"/>
                </a:lnTo>
                <a:lnTo>
                  <a:pt x="0" y="0"/>
                </a:lnTo>
                <a:close/>
              </a:path>
            </a:pathLst>
          </a:custGeom>
          <a:blipFill>
            <a:blip r:embed="rId8">
              <a:alphaModFix amt="1500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2" name="Freeform 12"/>
          <p:cNvSpPr/>
          <p:nvPr/>
        </p:nvSpPr>
        <p:spPr>
          <a:xfrm>
            <a:off x="10061210" y="3545441"/>
            <a:ext cx="2561272" cy="2561272"/>
          </a:xfrm>
          <a:custGeom>
            <a:avLst/>
            <a:gdLst/>
            <a:ahLst/>
            <a:cxnLst/>
            <a:rect l="l" t="t" r="r" b="b"/>
            <a:pathLst>
              <a:path w="2561272" h="2561272">
                <a:moveTo>
                  <a:pt x="0" y="0"/>
                </a:moveTo>
                <a:lnTo>
                  <a:pt x="2561273" y="0"/>
                </a:lnTo>
                <a:lnTo>
                  <a:pt x="2561273" y="2561273"/>
                </a:lnTo>
                <a:lnTo>
                  <a:pt x="0" y="2561273"/>
                </a:lnTo>
                <a:lnTo>
                  <a:pt x="0" y="0"/>
                </a:lnTo>
                <a:close/>
              </a:path>
            </a:pathLst>
          </a:custGeom>
          <a:blipFill>
            <a:blip r:embed="rId8">
              <a:alphaModFix amt="15000"/>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grpSp>
        <p:nvGrpSpPr>
          <p:cNvPr id="13" name="Group 13"/>
          <p:cNvGrpSpPr/>
          <p:nvPr/>
        </p:nvGrpSpPr>
        <p:grpSpPr>
          <a:xfrm>
            <a:off x="1821314" y="3925208"/>
            <a:ext cx="1773556" cy="17735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16" name="Group 16"/>
          <p:cNvGrpSpPr>
            <a:grpSpLocks noChangeAspect="1"/>
          </p:cNvGrpSpPr>
          <p:nvPr/>
        </p:nvGrpSpPr>
        <p:grpSpPr>
          <a:xfrm>
            <a:off x="1730675" y="3436499"/>
            <a:ext cx="977418" cy="977418"/>
            <a:chOff x="0" y="0"/>
            <a:chExt cx="495300" cy="495300"/>
          </a:xfrm>
        </p:grpSpPr>
        <p:sp>
          <p:nvSpPr>
            <p:cNvPr id="17" name="Freeform 17"/>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txBody>
            <a:bodyPr/>
            <a:lstStyle/>
            <a:p>
              <a:endParaRPr lang="en-US"/>
            </a:p>
          </p:txBody>
        </p:sp>
        <p:sp>
          <p:nvSpPr>
            <p:cNvPr id="18" name="Freeform 18"/>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txBody>
            <a:bodyPr/>
            <a:lstStyle/>
            <a:p>
              <a:endParaRPr lang="en-US"/>
            </a:p>
          </p:txBody>
        </p:sp>
      </p:grpSp>
      <p:grpSp>
        <p:nvGrpSpPr>
          <p:cNvPr id="19" name="Group 19"/>
          <p:cNvGrpSpPr/>
          <p:nvPr/>
        </p:nvGrpSpPr>
        <p:grpSpPr>
          <a:xfrm>
            <a:off x="6138189" y="3925208"/>
            <a:ext cx="1773556" cy="17735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22" name="Group 22"/>
          <p:cNvGrpSpPr>
            <a:grpSpLocks noChangeAspect="1"/>
          </p:cNvGrpSpPr>
          <p:nvPr/>
        </p:nvGrpSpPr>
        <p:grpSpPr>
          <a:xfrm>
            <a:off x="6047549" y="3436499"/>
            <a:ext cx="977418" cy="977418"/>
            <a:chOff x="0" y="0"/>
            <a:chExt cx="495300" cy="495300"/>
          </a:xfrm>
        </p:grpSpPr>
        <p:sp>
          <p:nvSpPr>
            <p:cNvPr id="23" name="Freeform 2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DAD08"/>
            </a:solidFill>
          </p:spPr>
          <p:txBody>
            <a:bodyPr/>
            <a:lstStyle/>
            <a:p>
              <a:endParaRPr lang="en-US"/>
            </a:p>
          </p:txBody>
        </p:sp>
        <p:sp>
          <p:nvSpPr>
            <p:cNvPr id="24" name="Freeform 2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txBody>
            <a:bodyPr/>
            <a:lstStyle/>
            <a:p>
              <a:endParaRPr lang="en-US"/>
            </a:p>
          </p:txBody>
        </p:sp>
      </p:grpSp>
      <p:grpSp>
        <p:nvGrpSpPr>
          <p:cNvPr id="25" name="Group 25"/>
          <p:cNvGrpSpPr/>
          <p:nvPr/>
        </p:nvGrpSpPr>
        <p:grpSpPr>
          <a:xfrm>
            <a:off x="10455064" y="3925208"/>
            <a:ext cx="1773556" cy="17735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28" name="Group 28"/>
          <p:cNvGrpSpPr>
            <a:grpSpLocks noChangeAspect="1"/>
          </p:cNvGrpSpPr>
          <p:nvPr/>
        </p:nvGrpSpPr>
        <p:grpSpPr>
          <a:xfrm>
            <a:off x="10387792" y="3436499"/>
            <a:ext cx="977418" cy="977418"/>
            <a:chOff x="0" y="0"/>
            <a:chExt cx="495300" cy="495300"/>
          </a:xfrm>
        </p:grpSpPr>
        <p:sp>
          <p:nvSpPr>
            <p:cNvPr id="29" name="Freeform 2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txBody>
            <a:bodyPr/>
            <a:lstStyle/>
            <a:p>
              <a:endParaRPr lang="en-US"/>
            </a:p>
          </p:txBody>
        </p:sp>
        <p:sp>
          <p:nvSpPr>
            <p:cNvPr id="30" name="Freeform 3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txBody>
            <a:bodyPr/>
            <a:lstStyle/>
            <a:p>
              <a:endParaRPr lang="en-US"/>
            </a:p>
          </p:txBody>
        </p:sp>
      </p:grpSp>
      <p:grpSp>
        <p:nvGrpSpPr>
          <p:cNvPr id="31" name="Group 31"/>
          <p:cNvGrpSpPr/>
          <p:nvPr/>
        </p:nvGrpSpPr>
        <p:grpSpPr>
          <a:xfrm>
            <a:off x="14771939" y="3925208"/>
            <a:ext cx="1773556" cy="17735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D08"/>
            </a:solidFill>
          </p:spPr>
          <p:txBody>
            <a:bodyPr/>
            <a:lstStyle/>
            <a:p>
              <a:endParaRPr lang="en-US"/>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399"/>
                </a:lnSpc>
              </a:pPr>
              <a:endParaRPr/>
            </a:p>
          </p:txBody>
        </p:sp>
      </p:grpSp>
      <p:grpSp>
        <p:nvGrpSpPr>
          <p:cNvPr id="34" name="Group 34"/>
          <p:cNvGrpSpPr>
            <a:grpSpLocks noChangeAspect="1"/>
          </p:cNvGrpSpPr>
          <p:nvPr/>
        </p:nvGrpSpPr>
        <p:grpSpPr>
          <a:xfrm>
            <a:off x="14741170" y="3436499"/>
            <a:ext cx="977418" cy="977418"/>
            <a:chOff x="0" y="0"/>
            <a:chExt cx="495300" cy="495300"/>
          </a:xfrm>
        </p:grpSpPr>
        <p:sp>
          <p:nvSpPr>
            <p:cNvPr id="35" name="Freeform 3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DAD08"/>
            </a:solidFill>
          </p:spPr>
          <p:txBody>
            <a:bodyPr/>
            <a:lstStyle/>
            <a:p>
              <a:endParaRPr lang="en-US"/>
            </a:p>
          </p:txBody>
        </p:sp>
        <p:sp>
          <p:nvSpPr>
            <p:cNvPr id="36" name="Freeform 3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txBody>
            <a:bodyPr/>
            <a:lstStyle/>
            <a:p>
              <a:endParaRPr lang="en-US"/>
            </a:p>
          </p:txBody>
        </p:sp>
      </p:grpSp>
      <p:sp>
        <p:nvSpPr>
          <p:cNvPr id="37" name="AutoShape 37"/>
          <p:cNvSpPr/>
          <p:nvPr/>
        </p:nvSpPr>
        <p:spPr>
          <a:xfrm>
            <a:off x="1028700" y="9270050"/>
            <a:ext cx="16230600" cy="0"/>
          </a:xfrm>
          <a:prstGeom prst="line">
            <a:avLst/>
          </a:prstGeom>
          <a:ln w="9525" cap="flat">
            <a:solidFill>
              <a:srgbClr val="C4C4C4"/>
            </a:solidFill>
            <a:prstDash val="solid"/>
            <a:headEnd type="none" w="sm" len="sm"/>
            <a:tailEnd type="none" w="sm" len="sm"/>
          </a:ln>
        </p:spPr>
        <p:txBody>
          <a:bodyPr/>
          <a:lstStyle/>
          <a:p>
            <a:endParaRPr lang="en-US"/>
          </a:p>
        </p:txBody>
      </p:sp>
      <p:sp>
        <p:nvSpPr>
          <p:cNvPr id="38" name="Freeform 38"/>
          <p:cNvSpPr/>
          <p:nvPr/>
        </p:nvSpPr>
        <p:spPr>
          <a:xfrm>
            <a:off x="8731451" y="9662293"/>
            <a:ext cx="871972" cy="133088"/>
          </a:xfrm>
          <a:custGeom>
            <a:avLst/>
            <a:gdLst/>
            <a:ahLst/>
            <a:cxnLst/>
            <a:rect l="l" t="t" r="r" b="b"/>
            <a:pathLst>
              <a:path w="871972" h="133088">
                <a:moveTo>
                  <a:pt x="0" y="0"/>
                </a:moveTo>
                <a:lnTo>
                  <a:pt x="871972" y="0"/>
                </a:lnTo>
                <a:lnTo>
                  <a:pt x="871972" y="133089"/>
                </a:lnTo>
                <a:lnTo>
                  <a:pt x="0" y="133089"/>
                </a:lnTo>
                <a:lnTo>
                  <a:pt x="0" y="0"/>
                </a:lnTo>
                <a:close/>
              </a:path>
            </a:pathLst>
          </a:custGeom>
          <a:blipFill>
            <a:blip r:embed="rId13">
              <a:extLst>
                <a:ext uri="{96DAC541-7B7A-43D3-8B79-37D633B846F1}">
                  <asvg:svgBlip xmlns:asvg="http://schemas.microsoft.com/office/drawing/2016/SVG/main" r:embed="rId14"/>
                </a:ext>
              </a:extLst>
            </a:blip>
            <a:stretch>
              <a:fillRect r="-466233" b="-1383945"/>
            </a:stretch>
          </a:blipFill>
        </p:spPr>
        <p:txBody>
          <a:bodyPr/>
          <a:lstStyle/>
          <a:p>
            <a:endParaRPr lang="en-US"/>
          </a:p>
        </p:txBody>
      </p:sp>
      <p:sp>
        <p:nvSpPr>
          <p:cNvPr id="39" name="Freeform 39"/>
          <p:cNvSpPr/>
          <p:nvPr/>
        </p:nvSpPr>
        <p:spPr>
          <a:xfrm>
            <a:off x="1811789" y="763156"/>
            <a:ext cx="2029950" cy="636897"/>
          </a:xfrm>
          <a:custGeom>
            <a:avLst/>
            <a:gdLst/>
            <a:ahLst/>
            <a:cxnLst/>
            <a:rect l="l" t="t" r="r" b="b"/>
            <a:pathLst>
              <a:path w="2029950" h="636897">
                <a:moveTo>
                  <a:pt x="0" y="0"/>
                </a:moveTo>
                <a:lnTo>
                  <a:pt x="2029950" y="0"/>
                </a:lnTo>
                <a:lnTo>
                  <a:pt x="2029950" y="636897"/>
                </a:lnTo>
                <a:lnTo>
                  <a:pt x="0" y="63689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0" name="Freeform 40"/>
          <p:cNvSpPr/>
          <p:nvPr/>
        </p:nvSpPr>
        <p:spPr>
          <a:xfrm>
            <a:off x="14446311" y="763156"/>
            <a:ext cx="2029950" cy="636897"/>
          </a:xfrm>
          <a:custGeom>
            <a:avLst/>
            <a:gdLst/>
            <a:ahLst/>
            <a:cxnLst/>
            <a:rect l="l" t="t" r="r" b="b"/>
            <a:pathLst>
              <a:path w="2029950" h="636897">
                <a:moveTo>
                  <a:pt x="0" y="0"/>
                </a:moveTo>
                <a:lnTo>
                  <a:pt x="2029950" y="0"/>
                </a:lnTo>
                <a:lnTo>
                  <a:pt x="2029950" y="636897"/>
                </a:lnTo>
                <a:lnTo>
                  <a:pt x="0" y="63689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1" name="Freeform 41"/>
          <p:cNvSpPr/>
          <p:nvPr/>
        </p:nvSpPr>
        <p:spPr>
          <a:xfrm>
            <a:off x="-1387983" y="6383447"/>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42" name="Freeform 42"/>
          <p:cNvSpPr/>
          <p:nvPr/>
        </p:nvSpPr>
        <p:spPr>
          <a:xfrm>
            <a:off x="17783175" y="6412352"/>
            <a:ext cx="1782338" cy="3874648"/>
          </a:xfrm>
          <a:custGeom>
            <a:avLst/>
            <a:gdLst/>
            <a:ahLst/>
            <a:cxnLst/>
            <a:rect l="l" t="t" r="r" b="b"/>
            <a:pathLst>
              <a:path w="1782338" h="3874648">
                <a:moveTo>
                  <a:pt x="0" y="0"/>
                </a:moveTo>
                <a:lnTo>
                  <a:pt x="1782338" y="0"/>
                </a:lnTo>
                <a:lnTo>
                  <a:pt x="1782338" y="3874648"/>
                </a:lnTo>
                <a:lnTo>
                  <a:pt x="0" y="38746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3" name="Freeform 43"/>
          <p:cNvSpPr/>
          <p:nvPr/>
        </p:nvSpPr>
        <p:spPr>
          <a:xfrm flipV="1">
            <a:off x="-1277513" y="0"/>
            <a:ext cx="1782338" cy="3874648"/>
          </a:xfrm>
          <a:custGeom>
            <a:avLst/>
            <a:gdLst/>
            <a:ahLst/>
            <a:cxnLst/>
            <a:rect l="l" t="t" r="r" b="b"/>
            <a:pathLst>
              <a:path w="1782338" h="3874648">
                <a:moveTo>
                  <a:pt x="0" y="3874648"/>
                </a:moveTo>
                <a:lnTo>
                  <a:pt x="1782338" y="3874648"/>
                </a:lnTo>
                <a:lnTo>
                  <a:pt x="1782338" y="0"/>
                </a:lnTo>
                <a:lnTo>
                  <a:pt x="0" y="0"/>
                </a:lnTo>
                <a:lnTo>
                  <a:pt x="0" y="3874648"/>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4" name="Freeform 44"/>
          <p:cNvSpPr/>
          <p:nvPr/>
        </p:nvSpPr>
        <p:spPr>
          <a:xfrm rot="5670484">
            <a:off x="2189797" y="4583943"/>
            <a:ext cx="1036591" cy="663418"/>
          </a:xfrm>
          <a:custGeom>
            <a:avLst/>
            <a:gdLst/>
            <a:ahLst/>
            <a:cxnLst/>
            <a:rect l="l" t="t" r="r" b="b"/>
            <a:pathLst>
              <a:path w="1036591" h="663418">
                <a:moveTo>
                  <a:pt x="0" y="0"/>
                </a:moveTo>
                <a:lnTo>
                  <a:pt x="1036591" y="0"/>
                </a:lnTo>
                <a:lnTo>
                  <a:pt x="1036591" y="663418"/>
                </a:lnTo>
                <a:lnTo>
                  <a:pt x="0" y="66341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5" name="TextBox 45"/>
          <p:cNvSpPr txBox="1"/>
          <p:nvPr/>
        </p:nvSpPr>
        <p:spPr>
          <a:xfrm>
            <a:off x="1028700" y="6102637"/>
            <a:ext cx="3358785" cy="392430"/>
          </a:xfrm>
          <a:prstGeom prst="rect">
            <a:avLst/>
          </a:prstGeom>
        </p:spPr>
        <p:txBody>
          <a:bodyPr lIns="0" tIns="0" rIns="0" bIns="0" rtlCol="0" anchor="t">
            <a:spAutoFit/>
          </a:bodyPr>
          <a:lstStyle/>
          <a:p>
            <a:pPr marL="0" lvl="1" indent="0" algn="l">
              <a:lnSpc>
                <a:spcPts val="3299"/>
              </a:lnSpc>
            </a:pPr>
            <a:r>
              <a:rPr lang="en-US" sz="2199" b="1">
                <a:solidFill>
                  <a:srgbClr val="2D3740"/>
                </a:solidFill>
                <a:latin typeface="Barlow Semi-Bold"/>
                <a:ea typeface="Barlow Semi-Bold"/>
                <a:cs typeface="Barlow Semi-Bold"/>
                <a:sym typeface="Barlow Semi-Bold"/>
              </a:rPr>
              <a:t>Operational Risk</a:t>
            </a:r>
          </a:p>
        </p:txBody>
      </p:sp>
      <p:sp>
        <p:nvSpPr>
          <p:cNvPr id="46" name="TextBox 46"/>
          <p:cNvSpPr txBox="1"/>
          <p:nvPr/>
        </p:nvSpPr>
        <p:spPr>
          <a:xfrm>
            <a:off x="1028700" y="6760762"/>
            <a:ext cx="3358785" cy="1463040"/>
          </a:xfrm>
          <a:prstGeom prst="rect">
            <a:avLst/>
          </a:prstGeom>
        </p:spPr>
        <p:txBody>
          <a:bodyPr lIns="0" tIns="0" rIns="0" bIns="0" rtlCol="0" anchor="t">
            <a:spAutoFit/>
          </a:bodyPr>
          <a:lstStyle/>
          <a:p>
            <a:pPr marL="345439" lvl="1" indent="-172720" algn="l">
              <a:lnSpc>
                <a:spcPts val="2399"/>
              </a:lnSpc>
              <a:buFont typeface="Arial"/>
              <a:buChar char="•"/>
            </a:pPr>
            <a:r>
              <a:rPr lang="en-US" sz="1599">
                <a:solidFill>
                  <a:srgbClr val="2D3740"/>
                </a:solidFill>
                <a:latin typeface="Barlow"/>
                <a:ea typeface="Barlow"/>
                <a:cs typeface="Barlow"/>
                <a:sym typeface="Barlow"/>
              </a:rPr>
              <a:t>Misalignment with organizational goals.</a:t>
            </a:r>
          </a:p>
          <a:p>
            <a:pPr marL="345439" lvl="1" indent="-172720" algn="l">
              <a:lnSpc>
                <a:spcPts val="2399"/>
              </a:lnSpc>
              <a:buFont typeface="Arial"/>
              <a:buChar char="•"/>
            </a:pPr>
            <a:r>
              <a:rPr lang="en-US" sz="1599">
                <a:solidFill>
                  <a:srgbClr val="2D3740"/>
                </a:solidFill>
                <a:latin typeface="Barlow"/>
                <a:ea typeface="Barlow"/>
                <a:cs typeface="Barlow"/>
                <a:sym typeface="Barlow"/>
              </a:rPr>
              <a:t>Market changes leading to change in stakeholder needs</a:t>
            </a:r>
          </a:p>
          <a:p>
            <a:pPr marL="0" lvl="0" indent="0" algn="l">
              <a:lnSpc>
                <a:spcPts val="2399"/>
              </a:lnSpc>
              <a:spcBef>
                <a:spcPct val="0"/>
              </a:spcBef>
            </a:pPr>
            <a:endParaRPr lang="en-US" sz="1599">
              <a:solidFill>
                <a:srgbClr val="2D3740"/>
              </a:solidFill>
              <a:latin typeface="Barlow"/>
              <a:ea typeface="Barlow"/>
              <a:cs typeface="Barlow"/>
              <a:sym typeface="Barlow"/>
            </a:endParaRPr>
          </a:p>
        </p:txBody>
      </p:sp>
      <p:sp>
        <p:nvSpPr>
          <p:cNvPr id="47" name="TextBox 47"/>
          <p:cNvSpPr txBox="1"/>
          <p:nvPr/>
        </p:nvSpPr>
        <p:spPr>
          <a:xfrm>
            <a:off x="4032189" y="683771"/>
            <a:ext cx="10223621" cy="723900"/>
          </a:xfrm>
          <a:prstGeom prst="rect">
            <a:avLst/>
          </a:prstGeom>
        </p:spPr>
        <p:txBody>
          <a:bodyPr lIns="0" tIns="0" rIns="0" bIns="0" rtlCol="0" anchor="t">
            <a:spAutoFit/>
          </a:bodyPr>
          <a:lstStyle/>
          <a:p>
            <a:pPr algn="ctr">
              <a:lnSpc>
                <a:spcPts val="5999"/>
              </a:lnSpc>
            </a:pPr>
            <a:r>
              <a:rPr lang="en-US" sz="3999" b="1">
                <a:solidFill>
                  <a:srgbClr val="2D3740"/>
                </a:solidFill>
                <a:latin typeface="Barlow Bold"/>
                <a:ea typeface="Barlow Bold"/>
                <a:cs typeface="Barlow Bold"/>
                <a:sym typeface="Barlow Bold"/>
              </a:rPr>
              <a:t>BUSINESS CASE</a:t>
            </a:r>
          </a:p>
        </p:txBody>
      </p:sp>
      <p:sp>
        <p:nvSpPr>
          <p:cNvPr id="48" name="TextBox 48"/>
          <p:cNvSpPr txBox="1"/>
          <p:nvPr/>
        </p:nvSpPr>
        <p:spPr>
          <a:xfrm>
            <a:off x="5319305" y="6102637"/>
            <a:ext cx="3358785" cy="392430"/>
          </a:xfrm>
          <a:prstGeom prst="rect">
            <a:avLst/>
          </a:prstGeom>
        </p:spPr>
        <p:txBody>
          <a:bodyPr lIns="0" tIns="0" rIns="0" bIns="0" rtlCol="0" anchor="t">
            <a:spAutoFit/>
          </a:bodyPr>
          <a:lstStyle/>
          <a:p>
            <a:pPr marL="0" lvl="1" indent="0" algn="l">
              <a:lnSpc>
                <a:spcPts val="3299"/>
              </a:lnSpc>
            </a:pPr>
            <a:r>
              <a:rPr lang="en-US" sz="2199" b="1">
                <a:solidFill>
                  <a:srgbClr val="2D3740"/>
                </a:solidFill>
                <a:latin typeface="Barlow Semi-Bold"/>
                <a:ea typeface="Barlow Semi-Bold"/>
                <a:cs typeface="Barlow Semi-Bold"/>
                <a:sym typeface="Barlow Semi-Bold"/>
              </a:rPr>
              <a:t>Strategic Risk</a:t>
            </a:r>
          </a:p>
        </p:txBody>
      </p:sp>
      <p:sp>
        <p:nvSpPr>
          <p:cNvPr id="49" name="TextBox 49"/>
          <p:cNvSpPr txBox="1"/>
          <p:nvPr/>
        </p:nvSpPr>
        <p:spPr>
          <a:xfrm>
            <a:off x="5319305" y="6760762"/>
            <a:ext cx="3358785" cy="1167765"/>
          </a:xfrm>
          <a:prstGeom prst="rect">
            <a:avLst/>
          </a:prstGeom>
        </p:spPr>
        <p:txBody>
          <a:bodyPr lIns="0" tIns="0" rIns="0" bIns="0" rtlCol="0" anchor="t">
            <a:spAutoFit/>
          </a:bodyPr>
          <a:lstStyle/>
          <a:p>
            <a:pPr marL="345439" lvl="1" indent="-172720" algn="l">
              <a:lnSpc>
                <a:spcPts val="2399"/>
              </a:lnSpc>
              <a:buFont typeface="Arial"/>
              <a:buChar char="•"/>
            </a:pPr>
            <a:r>
              <a:rPr lang="en-US" sz="1599">
                <a:solidFill>
                  <a:srgbClr val="2D3740"/>
                </a:solidFill>
                <a:latin typeface="Barlow"/>
                <a:ea typeface="Barlow"/>
                <a:cs typeface="Barlow"/>
                <a:sym typeface="Barlow"/>
              </a:rPr>
              <a:t>Process In-efficiencies or poor workflows of the features added.</a:t>
            </a:r>
          </a:p>
          <a:p>
            <a:pPr marL="345439" lvl="1" indent="-172720" algn="l">
              <a:lnSpc>
                <a:spcPts val="2399"/>
              </a:lnSpc>
              <a:buFont typeface="Arial"/>
              <a:buChar char="•"/>
            </a:pPr>
            <a:r>
              <a:rPr lang="en-US" sz="1599">
                <a:solidFill>
                  <a:srgbClr val="2D3740"/>
                </a:solidFill>
                <a:latin typeface="Barlow"/>
                <a:ea typeface="Barlow"/>
                <a:cs typeface="Barlow"/>
                <a:sym typeface="Barlow"/>
              </a:rPr>
              <a:t>System Downtime</a:t>
            </a:r>
          </a:p>
          <a:p>
            <a:pPr marL="0" lvl="0" indent="0" algn="l">
              <a:lnSpc>
                <a:spcPts val="2399"/>
              </a:lnSpc>
              <a:spcBef>
                <a:spcPct val="0"/>
              </a:spcBef>
            </a:pPr>
            <a:endParaRPr lang="en-US" sz="1599">
              <a:solidFill>
                <a:srgbClr val="2D3740"/>
              </a:solidFill>
              <a:latin typeface="Barlow"/>
              <a:ea typeface="Barlow"/>
              <a:cs typeface="Barlow"/>
              <a:sym typeface="Barlow"/>
            </a:endParaRPr>
          </a:p>
        </p:txBody>
      </p:sp>
      <p:sp>
        <p:nvSpPr>
          <p:cNvPr id="50" name="TextBox 50"/>
          <p:cNvSpPr txBox="1"/>
          <p:nvPr/>
        </p:nvSpPr>
        <p:spPr>
          <a:xfrm>
            <a:off x="9609910" y="6102637"/>
            <a:ext cx="3358785" cy="392430"/>
          </a:xfrm>
          <a:prstGeom prst="rect">
            <a:avLst/>
          </a:prstGeom>
        </p:spPr>
        <p:txBody>
          <a:bodyPr lIns="0" tIns="0" rIns="0" bIns="0" rtlCol="0" anchor="t">
            <a:spAutoFit/>
          </a:bodyPr>
          <a:lstStyle/>
          <a:p>
            <a:pPr marL="0" lvl="1" indent="0" algn="l">
              <a:lnSpc>
                <a:spcPts val="3299"/>
              </a:lnSpc>
            </a:pPr>
            <a:r>
              <a:rPr lang="en-US" sz="2199" b="1">
                <a:solidFill>
                  <a:srgbClr val="2D3740"/>
                </a:solidFill>
                <a:latin typeface="Barlow Semi-Bold"/>
                <a:ea typeface="Barlow Semi-Bold"/>
                <a:cs typeface="Barlow Semi-Bold"/>
                <a:sym typeface="Barlow Semi-Bold"/>
              </a:rPr>
              <a:t>Legal &amp; Regulatory Risk</a:t>
            </a:r>
          </a:p>
        </p:txBody>
      </p:sp>
      <p:sp>
        <p:nvSpPr>
          <p:cNvPr id="51" name="TextBox 51"/>
          <p:cNvSpPr txBox="1"/>
          <p:nvPr/>
        </p:nvSpPr>
        <p:spPr>
          <a:xfrm>
            <a:off x="9405937" y="6876712"/>
            <a:ext cx="3358785" cy="1463040"/>
          </a:xfrm>
          <a:prstGeom prst="rect">
            <a:avLst/>
          </a:prstGeom>
        </p:spPr>
        <p:txBody>
          <a:bodyPr lIns="0" tIns="0" rIns="0" bIns="0" rtlCol="0" anchor="t">
            <a:spAutoFit/>
          </a:bodyPr>
          <a:lstStyle/>
          <a:p>
            <a:pPr marL="345439" lvl="1" indent="-172720" algn="l">
              <a:lnSpc>
                <a:spcPts val="2399"/>
              </a:lnSpc>
              <a:buFont typeface="Arial"/>
              <a:buChar char="•"/>
            </a:pPr>
            <a:r>
              <a:rPr lang="en-US" sz="1599">
                <a:solidFill>
                  <a:srgbClr val="2D3740"/>
                </a:solidFill>
                <a:latin typeface="Barlow"/>
                <a:ea typeface="Barlow"/>
                <a:cs typeface="Barlow"/>
                <a:sym typeface="Barlow"/>
              </a:rPr>
              <a:t>intellectual property infringement</a:t>
            </a:r>
          </a:p>
          <a:p>
            <a:pPr marL="345439" lvl="1" indent="-172720" algn="l">
              <a:lnSpc>
                <a:spcPts val="2399"/>
              </a:lnSpc>
              <a:buFont typeface="Arial"/>
              <a:buChar char="•"/>
            </a:pPr>
            <a:r>
              <a:rPr lang="en-US" sz="1599">
                <a:solidFill>
                  <a:srgbClr val="2D3740"/>
                </a:solidFill>
                <a:latin typeface="Barlow"/>
                <a:ea typeface="Barlow"/>
                <a:cs typeface="Barlow"/>
                <a:sym typeface="Barlow"/>
              </a:rPr>
              <a:t>Data privacy of immigrants violations by PIPEDA/GDPR</a:t>
            </a:r>
          </a:p>
          <a:p>
            <a:pPr marL="0" lvl="0" indent="0" algn="l">
              <a:lnSpc>
                <a:spcPts val="2399"/>
              </a:lnSpc>
              <a:spcBef>
                <a:spcPct val="0"/>
              </a:spcBef>
            </a:pPr>
            <a:r>
              <a:rPr lang="en-US" sz="1599">
                <a:solidFill>
                  <a:srgbClr val="2D3740"/>
                </a:solidFill>
                <a:latin typeface="Barlow"/>
                <a:ea typeface="Barlow"/>
                <a:cs typeface="Barlow"/>
                <a:sym typeface="Barlow"/>
              </a:rPr>
              <a:t>:</a:t>
            </a:r>
          </a:p>
          <a:p>
            <a:pPr marL="0" lvl="0" indent="0" algn="l">
              <a:lnSpc>
                <a:spcPts val="2399"/>
              </a:lnSpc>
              <a:spcBef>
                <a:spcPct val="0"/>
              </a:spcBef>
            </a:pPr>
            <a:endParaRPr lang="en-US" sz="1599">
              <a:solidFill>
                <a:srgbClr val="2D3740"/>
              </a:solidFill>
              <a:latin typeface="Barlow"/>
              <a:ea typeface="Barlow"/>
              <a:cs typeface="Barlow"/>
              <a:sym typeface="Barlow"/>
            </a:endParaRPr>
          </a:p>
        </p:txBody>
      </p:sp>
      <p:sp>
        <p:nvSpPr>
          <p:cNvPr id="52" name="TextBox 52"/>
          <p:cNvSpPr txBox="1"/>
          <p:nvPr/>
        </p:nvSpPr>
        <p:spPr>
          <a:xfrm>
            <a:off x="13900515" y="6102637"/>
            <a:ext cx="3358785" cy="392430"/>
          </a:xfrm>
          <a:prstGeom prst="rect">
            <a:avLst/>
          </a:prstGeom>
        </p:spPr>
        <p:txBody>
          <a:bodyPr lIns="0" tIns="0" rIns="0" bIns="0" rtlCol="0" anchor="t">
            <a:spAutoFit/>
          </a:bodyPr>
          <a:lstStyle/>
          <a:p>
            <a:pPr marL="0" lvl="1" indent="0" algn="l">
              <a:lnSpc>
                <a:spcPts val="3299"/>
              </a:lnSpc>
            </a:pPr>
            <a:r>
              <a:rPr lang="en-US" sz="2199" b="1">
                <a:solidFill>
                  <a:srgbClr val="2D3740"/>
                </a:solidFill>
                <a:latin typeface="Barlow Semi-Bold"/>
                <a:ea typeface="Barlow Semi-Bold"/>
                <a:cs typeface="Barlow Semi-Bold"/>
                <a:sym typeface="Barlow Semi-Bold"/>
              </a:rPr>
              <a:t>Technical Risk</a:t>
            </a:r>
          </a:p>
        </p:txBody>
      </p:sp>
      <p:sp>
        <p:nvSpPr>
          <p:cNvPr id="53" name="TextBox 53"/>
          <p:cNvSpPr txBox="1"/>
          <p:nvPr/>
        </p:nvSpPr>
        <p:spPr>
          <a:xfrm>
            <a:off x="13900515" y="6760762"/>
            <a:ext cx="3358785" cy="872490"/>
          </a:xfrm>
          <a:prstGeom prst="rect">
            <a:avLst/>
          </a:prstGeom>
        </p:spPr>
        <p:txBody>
          <a:bodyPr lIns="0" tIns="0" rIns="0" bIns="0" rtlCol="0" anchor="t">
            <a:spAutoFit/>
          </a:bodyPr>
          <a:lstStyle/>
          <a:p>
            <a:pPr marL="345439" lvl="1" indent="-172720" algn="l">
              <a:lnSpc>
                <a:spcPts val="2399"/>
              </a:lnSpc>
              <a:buFont typeface="Arial"/>
              <a:buChar char="•"/>
            </a:pPr>
            <a:r>
              <a:rPr lang="en-US" sz="1599">
                <a:solidFill>
                  <a:srgbClr val="2D3740"/>
                </a:solidFill>
                <a:latin typeface="Barlow"/>
                <a:ea typeface="Barlow"/>
                <a:cs typeface="Barlow"/>
                <a:sym typeface="Barlow"/>
              </a:rPr>
              <a:t>Technology incompatibility</a:t>
            </a:r>
          </a:p>
          <a:p>
            <a:pPr marL="345439" lvl="1" indent="-172720" algn="l">
              <a:lnSpc>
                <a:spcPts val="2399"/>
              </a:lnSpc>
              <a:buFont typeface="Arial"/>
              <a:buChar char="•"/>
            </a:pPr>
            <a:r>
              <a:rPr lang="en-US" sz="1599">
                <a:solidFill>
                  <a:srgbClr val="2D3740"/>
                </a:solidFill>
                <a:latin typeface="Barlow"/>
                <a:ea typeface="Barlow"/>
                <a:cs typeface="Barlow"/>
                <a:sym typeface="Barlow"/>
              </a:rPr>
              <a:t>Lack of skilled technical staff</a:t>
            </a:r>
          </a:p>
          <a:p>
            <a:pPr marL="0" lvl="0" indent="0" algn="l">
              <a:lnSpc>
                <a:spcPts val="2399"/>
              </a:lnSpc>
              <a:spcBef>
                <a:spcPct val="0"/>
              </a:spcBef>
            </a:pPr>
            <a:endParaRPr lang="en-US" sz="1599">
              <a:solidFill>
                <a:srgbClr val="2D3740"/>
              </a:solidFill>
              <a:latin typeface="Barlow"/>
              <a:ea typeface="Barlow"/>
              <a:cs typeface="Barlow"/>
              <a:sym typeface="Barlow"/>
            </a:endParaRPr>
          </a:p>
        </p:txBody>
      </p:sp>
      <p:sp>
        <p:nvSpPr>
          <p:cNvPr id="54" name="TextBox 54"/>
          <p:cNvSpPr txBox="1"/>
          <p:nvPr/>
        </p:nvSpPr>
        <p:spPr>
          <a:xfrm>
            <a:off x="1829950" y="3627710"/>
            <a:ext cx="778866" cy="537845"/>
          </a:xfrm>
          <a:prstGeom prst="rect">
            <a:avLst/>
          </a:prstGeom>
        </p:spPr>
        <p:txBody>
          <a:bodyPr lIns="0" tIns="0" rIns="0" bIns="0" rtlCol="0" anchor="t">
            <a:spAutoFit/>
          </a:bodyPr>
          <a:lstStyle/>
          <a:p>
            <a:pPr algn="ctr">
              <a:lnSpc>
                <a:spcPts val="4480"/>
              </a:lnSpc>
            </a:pPr>
            <a:r>
              <a:rPr lang="en-US" sz="3200" b="1" spc="134">
                <a:solidFill>
                  <a:srgbClr val="2D3740"/>
                </a:solidFill>
                <a:latin typeface="Barlow Bold"/>
                <a:ea typeface="Barlow Bold"/>
                <a:cs typeface="Barlow Bold"/>
                <a:sym typeface="Barlow Bold"/>
              </a:rPr>
              <a:t>01</a:t>
            </a:r>
          </a:p>
        </p:txBody>
      </p:sp>
      <p:sp>
        <p:nvSpPr>
          <p:cNvPr id="55" name="TextBox 55"/>
          <p:cNvSpPr txBox="1"/>
          <p:nvPr/>
        </p:nvSpPr>
        <p:spPr>
          <a:xfrm>
            <a:off x="6146825" y="3627710"/>
            <a:ext cx="778866" cy="537845"/>
          </a:xfrm>
          <a:prstGeom prst="rect">
            <a:avLst/>
          </a:prstGeom>
        </p:spPr>
        <p:txBody>
          <a:bodyPr lIns="0" tIns="0" rIns="0" bIns="0" rtlCol="0" anchor="t">
            <a:spAutoFit/>
          </a:bodyPr>
          <a:lstStyle/>
          <a:p>
            <a:pPr algn="ctr">
              <a:lnSpc>
                <a:spcPts val="4480"/>
              </a:lnSpc>
            </a:pPr>
            <a:r>
              <a:rPr lang="en-US" sz="3200" b="1" spc="134">
                <a:solidFill>
                  <a:srgbClr val="2D3740"/>
                </a:solidFill>
                <a:latin typeface="Barlow Bold"/>
                <a:ea typeface="Barlow Bold"/>
                <a:cs typeface="Barlow Bold"/>
                <a:sym typeface="Barlow Bold"/>
              </a:rPr>
              <a:t>02</a:t>
            </a:r>
          </a:p>
        </p:txBody>
      </p:sp>
      <p:sp>
        <p:nvSpPr>
          <p:cNvPr id="56" name="TextBox 56"/>
          <p:cNvSpPr txBox="1"/>
          <p:nvPr/>
        </p:nvSpPr>
        <p:spPr>
          <a:xfrm>
            <a:off x="10487068" y="3627710"/>
            <a:ext cx="778866" cy="537845"/>
          </a:xfrm>
          <a:prstGeom prst="rect">
            <a:avLst/>
          </a:prstGeom>
        </p:spPr>
        <p:txBody>
          <a:bodyPr lIns="0" tIns="0" rIns="0" bIns="0" rtlCol="0" anchor="t">
            <a:spAutoFit/>
          </a:bodyPr>
          <a:lstStyle/>
          <a:p>
            <a:pPr algn="ctr">
              <a:lnSpc>
                <a:spcPts val="4480"/>
              </a:lnSpc>
            </a:pPr>
            <a:r>
              <a:rPr lang="en-US" sz="3200" b="1" spc="134">
                <a:solidFill>
                  <a:srgbClr val="2D3740"/>
                </a:solidFill>
                <a:latin typeface="Barlow Bold"/>
                <a:ea typeface="Barlow Bold"/>
                <a:cs typeface="Barlow Bold"/>
                <a:sym typeface="Barlow Bold"/>
              </a:rPr>
              <a:t>03</a:t>
            </a:r>
          </a:p>
        </p:txBody>
      </p:sp>
      <p:sp>
        <p:nvSpPr>
          <p:cNvPr id="57" name="TextBox 57"/>
          <p:cNvSpPr txBox="1"/>
          <p:nvPr/>
        </p:nvSpPr>
        <p:spPr>
          <a:xfrm>
            <a:off x="14840446" y="3627710"/>
            <a:ext cx="778866" cy="537845"/>
          </a:xfrm>
          <a:prstGeom prst="rect">
            <a:avLst/>
          </a:prstGeom>
        </p:spPr>
        <p:txBody>
          <a:bodyPr lIns="0" tIns="0" rIns="0" bIns="0" rtlCol="0" anchor="t">
            <a:spAutoFit/>
          </a:bodyPr>
          <a:lstStyle/>
          <a:p>
            <a:pPr algn="ctr">
              <a:lnSpc>
                <a:spcPts val="4480"/>
              </a:lnSpc>
            </a:pPr>
            <a:r>
              <a:rPr lang="en-US" sz="3200" b="1" spc="134">
                <a:solidFill>
                  <a:srgbClr val="2D3740"/>
                </a:solidFill>
                <a:latin typeface="Barlow Bold"/>
                <a:ea typeface="Barlow Bold"/>
                <a:cs typeface="Barlow Bold"/>
                <a:sym typeface="Barlow Bold"/>
              </a:rPr>
              <a:t>04</a:t>
            </a:r>
          </a:p>
        </p:txBody>
      </p:sp>
      <p:sp>
        <p:nvSpPr>
          <p:cNvPr id="58" name="TextBox 58"/>
          <p:cNvSpPr txBox="1"/>
          <p:nvPr/>
        </p:nvSpPr>
        <p:spPr>
          <a:xfrm>
            <a:off x="12530178" y="9408163"/>
            <a:ext cx="4729122" cy="375103"/>
          </a:xfrm>
          <a:prstGeom prst="rect">
            <a:avLst/>
          </a:prstGeom>
        </p:spPr>
        <p:txBody>
          <a:bodyPr lIns="0" tIns="0" rIns="0" bIns="0" rtlCol="0" anchor="t">
            <a:spAutoFit/>
          </a:bodyPr>
          <a:lstStyle/>
          <a:p>
            <a:pPr algn="r">
              <a:lnSpc>
                <a:spcPts val="3100"/>
              </a:lnSpc>
            </a:pPr>
            <a:r>
              <a:rPr lang="en-US" sz="2000" b="1" dirty="0">
                <a:solidFill>
                  <a:srgbClr val="2D3740"/>
                </a:solidFill>
                <a:latin typeface="Nunito Sans Bold"/>
                <a:ea typeface="Nunito Sans Bold"/>
                <a:cs typeface="Nunito Sans Bold"/>
                <a:sym typeface="Nunito Sans Bold"/>
              </a:rPr>
              <a:t>Slide 09</a:t>
            </a:r>
          </a:p>
        </p:txBody>
      </p:sp>
      <p:sp>
        <p:nvSpPr>
          <p:cNvPr id="59" name="TextBox 59"/>
          <p:cNvSpPr txBox="1"/>
          <p:nvPr/>
        </p:nvSpPr>
        <p:spPr>
          <a:xfrm>
            <a:off x="1028700" y="9408163"/>
            <a:ext cx="3416885" cy="368201"/>
          </a:xfrm>
          <a:prstGeom prst="rect">
            <a:avLst/>
          </a:prstGeom>
        </p:spPr>
        <p:txBody>
          <a:bodyPr lIns="0" tIns="0" rIns="0" bIns="0" rtlCol="0" anchor="t">
            <a:spAutoFit/>
          </a:bodyPr>
          <a:lstStyle/>
          <a:p>
            <a:pPr algn="l">
              <a:lnSpc>
                <a:spcPts val="3100"/>
              </a:lnSpc>
            </a:pPr>
            <a:r>
              <a:rPr lang="en-US" sz="2000" b="1">
                <a:solidFill>
                  <a:srgbClr val="2D3740"/>
                </a:solidFill>
                <a:latin typeface="Nunito Sans Bold"/>
                <a:ea typeface="Nunito Sans Bold"/>
                <a:cs typeface="Nunito Sans Bold"/>
                <a:sym typeface="Nunito Sans Bold"/>
              </a:rPr>
              <a:t>Presentation Template</a:t>
            </a:r>
          </a:p>
        </p:txBody>
      </p:sp>
      <p:sp>
        <p:nvSpPr>
          <p:cNvPr id="60" name="Freeform 60"/>
          <p:cNvSpPr/>
          <p:nvPr/>
        </p:nvSpPr>
        <p:spPr>
          <a:xfrm rot="5670484">
            <a:off x="6506672" y="4494382"/>
            <a:ext cx="1036591" cy="663418"/>
          </a:xfrm>
          <a:custGeom>
            <a:avLst/>
            <a:gdLst/>
            <a:ahLst/>
            <a:cxnLst/>
            <a:rect l="l" t="t" r="r" b="b"/>
            <a:pathLst>
              <a:path w="1036591" h="663418">
                <a:moveTo>
                  <a:pt x="0" y="0"/>
                </a:moveTo>
                <a:lnTo>
                  <a:pt x="1036591" y="0"/>
                </a:lnTo>
                <a:lnTo>
                  <a:pt x="1036591" y="663418"/>
                </a:lnTo>
                <a:lnTo>
                  <a:pt x="0" y="66341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61" name="Freeform 61"/>
          <p:cNvSpPr/>
          <p:nvPr/>
        </p:nvSpPr>
        <p:spPr>
          <a:xfrm rot="5670484">
            <a:off x="15200292" y="4624972"/>
            <a:ext cx="1036591" cy="663418"/>
          </a:xfrm>
          <a:custGeom>
            <a:avLst/>
            <a:gdLst/>
            <a:ahLst/>
            <a:cxnLst/>
            <a:rect l="l" t="t" r="r" b="b"/>
            <a:pathLst>
              <a:path w="1036591" h="663418">
                <a:moveTo>
                  <a:pt x="0" y="0"/>
                </a:moveTo>
                <a:lnTo>
                  <a:pt x="1036592" y="0"/>
                </a:lnTo>
                <a:lnTo>
                  <a:pt x="1036592" y="663418"/>
                </a:lnTo>
                <a:lnTo>
                  <a:pt x="0" y="66341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62" name="Freeform 62"/>
          <p:cNvSpPr/>
          <p:nvPr/>
        </p:nvSpPr>
        <p:spPr>
          <a:xfrm rot="5670484">
            <a:off x="10846915" y="4624972"/>
            <a:ext cx="1036591" cy="663418"/>
          </a:xfrm>
          <a:custGeom>
            <a:avLst/>
            <a:gdLst/>
            <a:ahLst/>
            <a:cxnLst/>
            <a:rect l="l" t="t" r="r" b="b"/>
            <a:pathLst>
              <a:path w="1036591" h="663418">
                <a:moveTo>
                  <a:pt x="0" y="0"/>
                </a:moveTo>
                <a:lnTo>
                  <a:pt x="1036591" y="0"/>
                </a:lnTo>
                <a:lnTo>
                  <a:pt x="1036591" y="663418"/>
                </a:lnTo>
                <a:lnTo>
                  <a:pt x="0" y="66341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3" name="TextBox 63"/>
          <p:cNvSpPr txBox="1"/>
          <p:nvPr/>
        </p:nvSpPr>
        <p:spPr>
          <a:xfrm>
            <a:off x="5454733" y="1401959"/>
            <a:ext cx="7651667" cy="797013"/>
          </a:xfrm>
          <a:prstGeom prst="rect">
            <a:avLst/>
          </a:prstGeom>
        </p:spPr>
        <p:txBody>
          <a:bodyPr wrap="square" lIns="0" tIns="0" rIns="0" bIns="0" rtlCol="0" anchor="t">
            <a:spAutoFit/>
          </a:bodyPr>
          <a:lstStyle/>
          <a:p>
            <a:pPr algn="ctr">
              <a:lnSpc>
                <a:spcPts val="3299"/>
              </a:lnSpc>
              <a:spcBef>
                <a:spcPct val="0"/>
              </a:spcBef>
            </a:pPr>
            <a:r>
              <a:rPr lang="en-US" sz="2199" spc="114" dirty="0">
                <a:solidFill>
                  <a:srgbClr val="2D3740"/>
                </a:solidFill>
                <a:latin typeface="Barlow"/>
                <a:ea typeface="Barlow"/>
                <a:cs typeface="Barlow"/>
                <a:sym typeface="Barlow"/>
              </a:rPr>
              <a:t>Describes the stakeholders, Risk and Value assessment</a:t>
            </a:r>
          </a:p>
          <a:p>
            <a:pPr algn="ctr">
              <a:lnSpc>
                <a:spcPts val="3299"/>
              </a:lnSpc>
              <a:spcBef>
                <a:spcPct val="0"/>
              </a:spcBef>
            </a:pPr>
            <a:r>
              <a:rPr lang="en-US" sz="2199" spc="114" dirty="0">
                <a:solidFill>
                  <a:srgbClr val="2D3740"/>
                </a:solidFill>
                <a:latin typeface="Barlow"/>
                <a:ea typeface="Barlow"/>
                <a:cs typeface="Barlow"/>
                <a:sym typeface="Barlow"/>
              </a:rPr>
              <a:t> for the implementation of the project</a:t>
            </a:r>
          </a:p>
        </p:txBody>
      </p:sp>
      <p:sp>
        <p:nvSpPr>
          <p:cNvPr id="64" name="TextBox 64"/>
          <p:cNvSpPr txBox="1"/>
          <p:nvPr/>
        </p:nvSpPr>
        <p:spPr>
          <a:xfrm>
            <a:off x="6065980" y="2440184"/>
            <a:ext cx="5391076" cy="824585"/>
          </a:xfrm>
          <a:prstGeom prst="rect">
            <a:avLst/>
          </a:prstGeom>
        </p:spPr>
        <p:txBody>
          <a:bodyPr wrap="square" lIns="0" tIns="0" rIns="0" bIns="0" rtlCol="0" anchor="t">
            <a:spAutoFit/>
          </a:bodyPr>
          <a:lstStyle/>
          <a:p>
            <a:pPr algn="ctr">
              <a:lnSpc>
                <a:spcPts val="3299"/>
              </a:lnSpc>
              <a:spcBef>
                <a:spcPct val="0"/>
              </a:spcBef>
            </a:pPr>
            <a:r>
              <a:rPr lang="en-US" sz="2199" spc="114" dirty="0">
                <a:solidFill>
                  <a:srgbClr val="2D3740"/>
                </a:solidFill>
                <a:latin typeface="Magnolia Script"/>
                <a:ea typeface="Magnolia Script"/>
                <a:cs typeface="Magnolia Script"/>
                <a:sym typeface="Magnolia Script"/>
              </a:rPr>
              <a:t>STAKEHOLDER | RISK ASSESSMENT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1744</Words>
  <Application>Microsoft Macintosh PowerPoint</Application>
  <PresentationFormat>Custom</PresentationFormat>
  <Paragraphs>266</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More Sugar</vt:lpstr>
      <vt:lpstr>Magnolia Script</vt:lpstr>
      <vt:lpstr>Barlow</vt:lpstr>
      <vt:lpstr>Barlow SemiCondensed Bold</vt:lpstr>
      <vt:lpstr>Berkshire Swash</vt:lpstr>
      <vt:lpstr>Arimo Bold</vt:lpstr>
      <vt:lpstr>Calibri</vt:lpstr>
      <vt:lpstr>Barlow Semi-Bold</vt:lpstr>
      <vt:lpstr>Open Sans Bold</vt:lpstr>
      <vt:lpstr>Barlow Bold</vt:lpstr>
      <vt:lpstr>Nunito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Corporate Financial Roadmap Presentation</dc:title>
  <cp:lastModifiedBy>Abimbola Orekoya</cp:lastModifiedBy>
  <cp:revision>4</cp:revision>
  <dcterms:created xsi:type="dcterms:W3CDTF">2006-08-16T00:00:00Z</dcterms:created>
  <dcterms:modified xsi:type="dcterms:W3CDTF">2025-07-03T14:39:19Z</dcterms:modified>
  <dc:identifier>DAGrLqEw8yE</dc:identifier>
</cp:coreProperties>
</file>